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8" r:id="rId2"/>
    <p:sldId id="292" r:id="rId3"/>
    <p:sldId id="293" r:id="rId4"/>
    <p:sldId id="257" r:id="rId5"/>
    <p:sldId id="267" r:id="rId6"/>
    <p:sldId id="275" r:id="rId7"/>
    <p:sldId id="277" r:id="rId8"/>
    <p:sldId id="276" r:id="rId9"/>
    <p:sldId id="291" r:id="rId10"/>
    <p:sldId id="290" r:id="rId11"/>
    <p:sldId id="300" r:id="rId12"/>
    <p:sldId id="286" r:id="rId13"/>
    <p:sldId id="284" r:id="rId14"/>
    <p:sldId id="295" r:id="rId15"/>
    <p:sldId id="287" r:id="rId16"/>
    <p:sldId id="289" r:id="rId17"/>
    <p:sldId id="288" r:id="rId18"/>
    <p:sldId id="297" r:id="rId19"/>
    <p:sldId id="299" r:id="rId20"/>
    <p:sldId id="279" r:id="rId2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4461E-3E2F-491E-9A56-F9964FEFFE92}" type="datetimeFigureOut">
              <a:rPr lang="pt-PT" smtClean="0"/>
              <a:t>07-06-2013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94FF8-FE21-4DBF-8BFA-A82F0501AAE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239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D6BD-0AB4-4420-8436-7F578AD8D9C8}" type="datetimeFigureOut">
              <a:rPr lang="pt-PT" smtClean="0"/>
              <a:t>07-06-2013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F573-6C24-4035-A2E3-69BBC1B083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312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D6BD-0AB4-4420-8436-7F578AD8D9C8}" type="datetimeFigureOut">
              <a:rPr lang="pt-PT" smtClean="0"/>
              <a:t>07-06-2013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F573-6C24-4035-A2E3-69BBC1B083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740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D6BD-0AB4-4420-8436-7F578AD8D9C8}" type="datetimeFigureOut">
              <a:rPr lang="pt-PT" smtClean="0"/>
              <a:t>07-06-2013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F573-6C24-4035-A2E3-69BBC1B083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104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D6BD-0AB4-4420-8436-7F578AD8D9C8}" type="datetimeFigureOut">
              <a:rPr lang="pt-PT" smtClean="0"/>
              <a:t>07-06-2013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F573-6C24-4035-A2E3-69BBC1B083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76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D6BD-0AB4-4420-8436-7F578AD8D9C8}" type="datetimeFigureOut">
              <a:rPr lang="pt-PT" smtClean="0"/>
              <a:t>07-06-2013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F573-6C24-4035-A2E3-69BBC1B083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146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D6BD-0AB4-4420-8436-7F578AD8D9C8}" type="datetimeFigureOut">
              <a:rPr lang="pt-PT" smtClean="0"/>
              <a:t>07-06-2013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F573-6C24-4035-A2E3-69BBC1B083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033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D6BD-0AB4-4420-8436-7F578AD8D9C8}" type="datetimeFigureOut">
              <a:rPr lang="pt-PT" smtClean="0"/>
              <a:t>07-06-2013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F573-6C24-4035-A2E3-69BBC1B083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036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D6BD-0AB4-4420-8436-7F578AD8D9C8}" type="datetimeFigureOut">
              <a:rPr lang="pt-PT" smtClean="0"/>
              <a:t>07-06-2013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F573-6C24-4035-A2E3-69BBC1B083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440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D6BD-0AB4-4420-8436-7F578AD8D9C8}" type="datetimeFigureOut">
              <a:rPr lang="pt-PT" smtClean="0"/>
              <a:t>07-06-2013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F573-6C24-4035-A2E3-69BBC1B083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450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D6BD-0AB4-4420-8436-7F578AD8D9C8}" type="datetimeFigureOut">
              <a:rPr lang="pt-PT" smtClean="0"/>
              <a:t>07-06-2013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F573-6C24-4035-A2E3-69BBC1B083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03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D6BD-0AB4-4420-8436-7F578AD8D9C8}" type="datetimeFigureOut">
              <a:rPr lang="pt-PT" smtClean="0"/>
              <a:t>07-06-2013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F573-6C24-4035-A2E3-69BBC1B083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0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BD6BD-0AB4-4420-8436-7F578AD8D9C8}" type="datetimeFigureOut">
              <a:rPr lang="pt-PT" smtClean="0"/>
              <a:t>07-06-2013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F573-6C24-4035-A2E3-69BBC1B083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912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e-justice.europa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://ec.europa.eu/justice/newsroom/civil/opinion/130318_e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ec.europa.eu/consumers/ecc/index_en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ec.consumidor.pt/" TargetMode="External"/><Relationship Id="rId5" Type="http://schemas.openxmlformats.org/officeDocument/2006/relationships/hyperlink" Target="mailto:euroconsumo@dg.consumidor.pt" TargetMode="External"/><Relationship Id="rId4" Type="http://schemas.openxmlformats.org/officeDocument/2006/relationships/hyperlink" Target="mailto:ceu.costa@dg.consumidor.p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645024"/>
            <a:ext cx="7772400" cy="10081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 smtClean="0">
                <a:solidFill>
                  <a:schemeClr val="bg1"/>
                </a:solidFill>
              </a:rPr>
              <a:t>REDE CEC - CENTRO EUROPEU DO CONSUMIDOR </a:t>
            </a:r>
            <a:br>
              <a:rPr lang="pt-PT" sz="3200" b="1" dirty="0" smtClean="0">
                <a:solidFill>
                  <a:schemeClr val="bg1"/>
                </a:solidFill>
              </a:rPr>
            </a:br>
            <a:r>
              <a:rPr lang="pt-PT" sz="3200" b="1" dirty="0" smtClean="0">
                <a:solidFill>
                  <a:schemeClr val="bg1"/>
                </a:solidFill>
              </a:rPr>
              <a:t>PORTUGAL</a:t>
            </a:r>
            <a:endParaRPr lang="pt-PT" sz="3200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2"/>
          <a:srcRect l="23366" t="32449" r="38279" b="44101"/>
          <a:stretch/>
        </p:blipFill>
        <p:spPr bwMode="auto">
          <a:xfrm>
            <a:off x="755576" y="1747462"/>
            <a:ext cx="4610539" cy="16815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mccosta\Desktop\RGB-72D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199" y="2204864"/>
            <a:ext cx="2000445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82351" y="515719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PRESTAMOS ASSISTÊNCIA A CONSUMIDORES </a:t>
            </a:r>
            <a:endParaRPr lang="pt-PT" sz="2400" b="1" dirty="0" smtClean="0"/>
          </a:p>
          <a:p>
            <a:pPr algn="ctr"/>
            <a:r>
              <a:rPr lang="pt-PT" sz="2400" b="1" dirty="0" smtClean="0"/>
              <a:t>RESIDENTES NA UNIÃO EUROPEIA, ISLÂNDIA E NORUEGA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25044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131770"/>
            <a:ext cx="5256584" cy="1143000"/>
          </a:xfrm>
        </p:spPr>
        <p:txBody>
          <a:bodyPr>
            <a:noAutofit/>
          </a:bodyPr>
          <a:lstStyle/>
          <a:p>
            <a:r>
              <a:rPr lang="pt-PT" sz="28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O CENTRO EUROPEU DO CONSUMIDOR EM PORTUGAL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402940"/>
            <a:ext cx="8352928" cy="5122404"/>
          </a:xfrm>
        </p:spPr>
        <p:txBody>
          <a:bodyPr>
            <a:normAutofit lnSpcReduction="10000"/>
          </a:bodyPr>
          <a:lstStyle/>
          <a:p>
            <a:r>
              <a:rPr lang="pt-PT" sz="2200" dirty="0" smtClean="0"/>
              <a:t>Criado e a funcionar desde </a:t>
            </a:r>
            <a:r>
              <a:rPr lang="pt-PT" sz="2200" b="1" dirty="0" smtClean="0"/>
              <a:t>2000</a:t>
            </a:r>
          </a:p>
          <a:p>
            <a:r>
              <a:rPr lang="pt-PT" sz="2200" dirty="0" smtClean="0"/>
              <a:t>Atualmente </a:t>
            </a:r>
            <a:r>
              <a:rPr lang="pt-PT" sz="2200" b="1" dirty="0" err="1" smtClean="0"/>
              <a:t>cofiananciado</a:t>
            </a:r>
            <a:r>
              <a:rPr lang="pt-PT" sz="2200" b="1" dirty="0" smtClean="0"/>
              <a:t> pela Direção Geral do Consumidor</a:t>
            </a:r>
            <a:r>
              <a:rPr lang="pt-PT" sz="2200" dirty="0" smtClean="0"/>
              <a:t>, à qual compete, por lei, assegurar o funcionamento do centro</a:t>
            </a:r>
          </a:p>
          <a:p>
            <a:r>
              <a:rPr lang="pt-PT" sz="2200" dirty="0" smtClean="0"/>
              <a:t>Volume anual médio de casos:  </a:t>
            </a:r>
            <a:r>
              <a:rPr lang="pt-PT" sz="2200" b="1" dirty="0" smtClean="0"/>
              <a:t>1.100 casos por ano </a:t>
            </a:r>
            <a:r>
              <a:rPr lang="pt-PT" sz="2200" dirty="0" smtClean="0"/>
              <a:t>(54% reclamações; 46% pedidos de informação)</a:t>
            </a:r>
          </a:p>
          <a:p>
            <a:pPr lvl="1"/>
            <a:r>
              <a:rPr lang="pt-PT" sz="2200" b="1" dirty="0"/>
              <a:t>Principais países </a:t>
            </a:r>
            <a:r>
              <a:rPr lang="pt-PT" sz="2200" b="1" dirty="0" smtClean="0"/>
              <a:t>envolvidos: </a:t>
            </a:r>
            <a:r>
              <a:rPr lang="pt-PT" sz="2200" dirty="0"/>
              <a:t>Alemanha, França, Reino Unido, Itália, Bélgica, Irlanda, </a:t>
            </a:r>
            <a:r>
              <a:rPr lang="pt-PT" sz="2200" dirty="0" smtClean="0"/>
              <a:t>Espanha, Holanda</a:t>
            </a:r>
          </a:p>
          <a:p>
            <a:pPr lvl="1"/>
            <a:r>
              <a:rPr lang="pt-PT" sz="2200" b="1" dirty="0" smtClean="0"/>
              <a:t>60% das reclamações geridas em rede</a:t>
            </a:r>
          </a:p>
          <a:p>
            <a:pPr lvl="1"/>
            <a:r>
              <a:rPr lang="pt-PT" sz="2200" b="1" dirty="0" smtClean="0"/>
              <a:t>40% alcançaram uma solução amigável</a:t>
            </a:r>
          </a:p>
          <a:p>
            <a:r>
              <a:rPr lang="pt-PT" sz="2200" b="1" dirty="0" smtClean="0"/>
              <a:t>Principais setores </a:t>
            </a:r>
            <a:r>
              <a:rPr lang="pt-PT" sz="2200" dirty="0" smtClean="0"/>
              <a:t>visados: </a:t>
            </a:r>
            <a:r>
              <a:rPr lang="pt-PT" sz="2200" b="1" dirty="0" smtClean="0"/>
              <a:t>transporte aéreo de passageiros e bagagem</a:t>
            </a:r>
            <a:r>
              <a:rPr lang="pt-PT" sz="2200" dirty="0" smtClean="0"/>
              <a:t>; alojamento, timeshare, aluguer de veículos; </a:t>
            </a:r>
            <a:r>
              <a:rPr lang="pt-PT" sz="2200" b="1" dirty="0" smtClean="0"/>
              <a:t>compras em linha </a:t>
            </a:r>
            <a:r>
              <a:rPr lang="pt-PT" sz="2200" dirty="0" smtClean="0"/>
              <a:t>(equipamento eletrónico, bilhetes para espetáculos, produtos digitais)</a:t>
            </a:r>
          </a:p>
          <a:p>
            <a:pPr lvl="1"/>
            <a:r>
              <a:rPr lang="pt-PT" sz="2200" dirty="0" smtClean="0"/>
              <a:t>As </a:t>
            </a:r>
            <a:r>
              <a:rPr lang="pt-PT" sz="2200" b="1" dirty="0" smtClean="0"/>
              <a:t>compras em linha </a:t>
            </a:r>
            <a:r>
              <a:rPr lang="pt-PT" sz="2200" dirty="0" smtClean="0"/>
              <a:t>representam </a:t>
            </a:r>
            <a:r>
              <a:rPr lang="pt-PT" sz="2200" b="1" dirty="0" smtClean="0"/>
              <a:t>mais de 50% das reclamações</a:t>
            </a:r>
            <a:r>
              <a:rPr lang="pt-PT" sz="2200" dirty="0" smtClean="0"/>
              <a:t> </a:t>
            </a:r>
            <a:endParaRPr lang="pt-PT" sz="2200" b="1" dirty="0" smtClean="0"/>
          </a:p>
          <a:p>
            <a:pPr marL="457200" lvl="1" indent="0">
              <a:buNone/>
            </a:pPr>
            <a:endParaRPr lang="en-GB" sz="2000" dirty="0" smtClean="0"/>
          </a:p>
          <a:p>
            <a:endParaRPr lang="pt-PT" dirty="0" smtClean="0"/>
          </a:p>
          <a:p>
            <a:pPr marL="0" indent="0">
              <a:buNone/>
            </a:pPr>
            <a:endParaRPr lang="pt-PT" dirty="0" smtClean="0"/>
          </a:p>
        </p:txBody>
      </p:sp>
      <p:pic>
        <p:nvPicPr>
          <p:cNvPr id="4" name="Picture 2" descr="C:\Users\mccosta\Desktop\RGB-72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555" y="19270"/>
            <a:ext cx="2000445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3"/>
          <a:srcRect l="23366" t="32449" r="38279" b="44101"/>
          <a:stretch/>
        </p:blipFill>
        <p:spPr bwMode="auto">
          <a:xfrm>
            <a:off x="31237" y="19270"/>
            <a:ext cx="2579370" cy="1001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6525344"/>
            <a:ext cx="9144000" cy="3461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solidFill>
                  <a:schemeClr val="bg1"/>
                </a:solidFill>
              </a:rPr>
              <a:t>CENTRO EUROPEU DO CONSUMIDOR - PORTUGAL</a:t>
            </a:r>
            <a:endParaRPr lang="pt-P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ccosta\Desktop\RGB-72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4636" y="0"/>
            <a:ext cx="2000445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051720" y="519967"/>
            <a:ext cx="5688632" cy="1143000"/>
          </a:xfrm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CEC PORTUGAL</a:t>
            </a:r>
            <a:br>
              <a:rPr lang="pt-PT" sz="28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</a:br>
            <a:r>
              <a:rPr lang="pt-PT" sz="28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MATERIAIS INFORMATIVOS</a:t>
            </a:r>
            <a:endParaRPr lang="pt-PT" sz="2800" dirty="0"/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6"/>
            <a:ext cx="2099603" cy="301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65" y="2204865"/>
            <a:ext cx="1908576" cy="301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951" y="2204866"/>
            <a:ext cx="2077100" cy="30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5"/>
            <a:ext cx="2077100" cy="298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6525344"/>
            <a:ext cx="9144000" cy="3461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solidFill>
                  <a:schemeClr val="bg1"/>
                </a:solidFill>
              </a:rPr>
              <a:t>CENTRO EUROPEU DO CONSUMIDOR - PORTUGAL</a:t>
            </a:r>
            <a:endParaRPr lang="pt-PT" sz="2000" b="1" dirty="0">
              <a:solidFill>
                <a:schemeClr val="bg1"/>
              </a:solidFill>
            </a:endParaRPr>
          </a:p>
        </p:txBody>
      </p:sp>
      <p:pic>
        <p:nvPicPr>
          <p:cNvPr id="9" name="Imagem 8"/>
          <p:cNvPicPr/>
          <p:nvPr/>
        </p:nvPicPr>
        <p:blipFill rotWithShape="1">
          <a:blip r:embed="rId7"/>
          <a:srcRect l="23366" t="32449" r="38279" b="44101"/>
          <a:stretch/>
        </p:blipFill>
        <p:spPr bwMode="auto">
          <a:xfrm>
            <a:off x="31237" y="19270"/>
            <a:ext cx="2579370" cy="1001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208819" y="5382268"/>
            <a:ext cx="1434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Garantias </a:t>
            </a:r>
          </a:p>
          <a:p>
            <a:pPr algn="ctr"/>
            <a:r>
              <a:rPr lang="pt-PT" b="1" dirty="0" smtClean="0"/>
              <a:t>na compra e venda</a:t>
            </a:r>
            <a:endParaRPr lang="pt-PT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569990" y="5341627"/>
            <a:ext cx="1872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Processo europeu para </a:t>
            </a:r>
            <a:r>
              <a:rPr lang="pt-PT" b="1" dirty="0" smtClean="0"/>
              <a:t>pequenos montantes</a:t>
            </a:r>
            <a:endParaRPr lang="pt-PT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2630" y="5488567"/>
            <a:ext cx="176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b="1" dirty="0"/>
              <a:t>Viajar na Europa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607534" y="5378896"/>
            <a:ext cx="2192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b="1" dirty="0"/>
              <a:t>Meios de resolução </a:t>
            </a:r>
            <a:endParaRPr lang="pt-PT" b="1" dirty="0" smtClean="0"/>
          </a:p>
          <a:p>
            <a:pPr algn="ctr"/>
            <a:r>
              <a:rPr lang="pt-PT" b="1" dirty="0" smtClean="0"/>
              <a:t>alternativa de litígios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5983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PROMOVER O ACESSO À VIA JUDICIAL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11560" y="1387270"/>
            <a:ext cx="8147248" cy="5138074"/>
          </a:xfrm>
        </p:spPr>
        <p:txBody>
          <a:bodyPr>
            <a:normAutofit fontScale="92500" lnSpcReduction="20000"/>
          </a:bodyPr>
          <a:lstStyle/>
          <a:p>
            <a:r>
              <a:rPr lang="pt-PT" sz="2400" b="1" dirty="0" smtClean="0"/>
              <a:t>Eliminar obstáculos </a:t>
            </a:r>
            <a:r>
              <a:rPr lang="pt-PT" sz="2400" dirty="0" smtClean="0"/>
              <a:t>e promover a compatibilidade das regras processuais aplicáveis nos Estados-membros para facilitar o acesso à justiça</a:t>
            </a:r>
          </a:p>
          <a:p>
            <a:pPr lvl="1"/>
            <a:r>
              <a:rPr lang="pt-PT" sz="2400" dirty="0" smtClean="0"/>
              <a:t>Rede Judicial Europeia (EJN) para promover a cooperação judicial nos domínios civil e comercial e facilitar o acesso à justiça em casos de litígios transfronteiriços</a:t>
            </a:r>
          </a:p>
          <a:p>
            <a:pPr lvl="1"/>
            <a:r>
              <a:rPr lang="pt-PT" sz="2400" dirty="0" smtClean="0"/>
              <a:t>Apoio judiciário europeu</a:t>
            </a:r>
          </a:p>
          <a:p>
            <a:pPr lvl="1"/>
            <a:r>
              <a:rPr lang="pt-PT" sz="2400" dirty="0" smtClean="0"/>
              <a:t>Processo europeu para ações de pequenos montantes</a:t>
            </a:r>
          </a:p>
          <a:p>
            <a:pPr marL="457200" lvl="1" indent="0">
              <a:buNone/>
            </a:pPr>
            <a:endParaRPr lang="pt-PT" sz="2400" dirty="0" smtClean="0"/>
          </a:p>
          <a:p>
            <a:r>
              <a:rPr lang="pt-PT" sz="2400" b="1" dirty="0"/>
              <a:t>O contributo do CEC </a:t>
            </a:r>
            <a:r>
              <a:rPr lang="pt-PT" sz="2400" b="1" dirty="0" smtClean="0"/>
              <a:t>Portugal</a:t>
            </a:r>
          </a:p>
          <a:p>
            <a:pPr lvl="1"/>
            <a:r>
              <a:rPr lang="pt-PT" sz="2400" dirty="0" smtClean="0"/>
              <a:t>Cooperação com o ponto de contacto nacional da Rede EJN e produção de brochura informativa</a:t>
            </a:r>
          </a:p>
          <a:p>
            <a:pPr lvl="1"/>
            <a:r>
              <a:rPr lang="pt-PT" sz="2400" dirty="0" smtClean="0"/>
              <a:t>Distribuição da brochura pelos tribunais competentes (papel e digital)</a:t>
            </a:r>
          </a:p>
          <a:p>
            <a:pPr lvl="1"/>
            <a:r>
              <a:rPr lang="pt-PT" sz="2400" dirty="0" smtClean="0"/>
              <a:t>Ajuda no esclarecimento de dúvidas ou encaminhamento, quando solicitado para tal</a:t>
            </a:r>
            <a:endParaRPr lang="pt-PT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6525344"/>
            <a:ext cx="9144000" cy="3461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solidFill>
                  <a:schemeClr val="bg1"/>
                </a:solidFill>
              </a:rPr>
              <a:t>CENTRO EUROPEU DO CONSUMIDOR - PORTUGAL</a:t>
            </a:r>
            <a:endParaRPr lang="pt-PT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mccosta\Desktop\RGB-72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555" y="19270"/>
            <a:ext cx="2000445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552728" cy="1143000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chemeClr val="accent3">
                    <a:lumMod val="75000"/>
                  </a:schemeClr>
                </a:solidFill>
              </a:rPr>
              <a:t>O processo europeu para ações de pequeno montante - Regulamento </a:t>
            </a:r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861/2007, de 11 de </a:t>
            </a:r>
            <a:r>
              <a:rPr lang="pt-PT" sz="2400" b="1" dirty="0" smtClean="0">
                <a:solidFill>
                  <a:schemeClr val="accent3">
                    <a:lumMod val="75000"/>
                  </a:schemeClr>
                </a:solidFill>
              </a:rPr>
              <a:t>Julho</a:t>
            </a:r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, em vigor desde 1 de janeiro de 2009</a:t>
            </a:r>
            <a:b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pt-PT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2340" y="1531421"/>
            <a:ext cx="8229600" cy="4968552"/>
          </a:xfrm>
        </p:spPr>
        <p:txBody>
          <a:bodyPr>
            <a:noAutofit/>
          </a:bodyPr>
          <a:lstStyle/>
          <a:p>
            <a:r>
              <a:rPr lang="pt-PT" sz="2200" dirty="0" smtClean="0"/>
              <a:t>Processo judicial </a:t>
            </a:r>
            <a:r>
              <a:rPr lang="pt-PT" sz="2200" b="1" dirty="0" smtClean="0"/>
              <a:t>simples, rápido </a:t>
            </a:r>
            <a:r>
              <a:rPr lang="pt-PT" sz="2200" dirty="0" smtClean="0"/>
              <a:t>e </a:t>
            </a:r>
            <a:r>
              <a:rPr lang="pt-PT" sz="2200" b="1" dirty="0" smtClean="0"/>
              <a:t>pouco oneroso</a:t>
            </a:r>
            <a:r>
              <a:rPr lang="pt-PT" sz="2200" dirty="0" smtClean="0"/>
              <a:t> para </a:t>
            </a:r>
            <a:r>
              <a:rPr lang="pt-PT" sz="2200" b="1" dirty="0" smtClean="0"/>
              <a:t>litígios transfronteiriços </a:t>
            </a:r>
            <a:r>
              <a:rPr lang="pt-PT" sz="2200" dirty="0" smtClean="0"/>
              <a:t>de </a:t>
            </a:r>
            <a:r>
              <a:rPr lang="pt-PT" sz="2200" b="1" dirty="0" smtClean="0"/>
              <a:t>natureza civil ou comercial</a:t>
            </a:r>
            <a:r>
              <a:rPr lang="pt-PT" sz="2200" dirty="0" smtClean="0"/>
              <a:t>, cujo pedido </a:t>
            </a:r>
            <a:r>
              <a:rPr lang="pt-PT" sz="2200" b="1" dirty="0" smtClean="0"/>
              <a:t>não exceda € 2.000</a:t>
            </a:r>
          </a:p>
          <a:p>
            <a:pPr lvl="1"/>
            <a:r>
              <a:rPr lang="pt-PT" sz="2200" dirty="0" smtClean="0"/>
              <a:t>Formulários nas várias línguas, prazos curtos para os procedimentos, não exige constituição de advogado ou outro profissional forense</a:t>
            </a:r>
          </a:p>
          <a:p>
            <a:r>
              <a:rPr lang="pt-PT" sz="2200" b="1" dirty="0" smtClean="0"/>
              <a:t>Facultativo</a:t>
            </a:r>
            <a:r>
              <a:rPr lang="pt-PT" sz="2200" dirty="0" smtClean="0"/>
              <a:t>, em alternativa aos processos e procedimentos previstos em cada Estado-membro</a:t>
            </a:r>
          </a:p>
          <a:p>
            <a:r>
              <a:rPr lang="pt-PT" sz="2200" dirty="0" smtClean="0"/>
              <a:t>Facilita o reconhecimento e a execução das decisões (</a:t>
            </a:r>
            <a:r>
              <a:rPr lang="pt-PT" sz="2200" b="1" dirty="0" smtClean="0"/>
              <a:t>não exige declaração de </a:t>
            </a:r>
            <a:r>
              <a:rPr lang="pt-PT" sz="2200" b="1" dirty="0" err="1" smtClean="0"/>
              <a:t>executoriedade</a:t>
            </a:r>
            <a:r>
              <a:rPr lang="pt-PT" sz="2200" dirty="0" smtClean="0"/>
              <a:t>)</a:t>
            </a:r>
          </a:p>
          <a:p>
            <a:r>
              <a:rPr lang="pt-PT" sz="2200" b="1" dirty="0" smtClean="0"/>
              <a:t>Aplica-se em todos os Estados-membros, exceto na Dinamarca</a:t>
            </a:r>
            <a:r>
              <a:rPr lang="pt-PT" sz="2200" dirty="0"/>
              <a:t> </a:t>
            </a:r>
            <a:r>
              <a:rPr lang="pt-PT" sz="2200" dirty="0" smtClean="0"/>
              <a:t>(dispõe de procedimento nacional para pequenos montantes com valor próximo de € 6.700)</a:t>
            </a:r>
          </a:p>
          <a:p>
            <a:pPr marL="457200" lvl="1" indent="0">
              <a:buNone/>
            </a:pPr>
            <a:endParaRPr lang="pt-PT" sz="2200" dirty="0" smtClean="0"/>
          </a:p>
        </p:txBody>
      </p:sp>
      <p:pic>
        <p:nvPicPr>
          <p:cNvPr id="4" name="Imagem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" y="0"/>
            <a:ext cx="944136" cy="132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6525344"/>
            <a:ext cx="9144000" cy="3461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solidFill>
                  <a:schemeClr val="bg1"/>
                </a:solidFill>
              </a:rPr>
              <a:t>CENTRO EUROPEU DO CONSUMIDOR - PORTUGAL</a:t>
            </a:r>
            <a:endParaRPr lang="pt-PT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mccosta\Desktop\RGB-72D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4636" y="0"/>
            <a:ext cx="2000445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2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408712" cy="1143000"/>
          </a:xfrm>
        </p:spPr>
        <p:txBody>
          <a:bodyPr>
            <a:no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O processo europeu para ações de pequeno montante - Regulamento 861/2007, de 11 de Julho, em vigor desde 1 de janeiro de 2009</a:t>
            </a:r>
            <a:endParaRPr lang="pt-PT" sz="2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824536"/>
          </a:xfrm>
        </p:spPr>
        <p:txBody>
          <a:bodyPr>
            <a:normAutofit fontScale="92500" lnSpcReduction="10000"/>
          </a:bodyPr>
          <a:lstStyle/>
          <a:p>
            <a:r>
              <a:rPr lang="pt-PT" sz="2600" b="1" dirty="0"/>
              <a:t>Acesso em linha </a:t>
            </a:r>
            <a:r>
              <a:rPr lang="pt-PT" sz="2600" dirty="0"/>
              <a:t>à informação e aos formulários</a:t>
            </a:r>
          </a:p>
          <a:p>
            <a:pPr lvl="1"/>
            <a:r>
              <a:rPr lang="pt-PT" sz="2600" dirty="0"/>
              <a:t>No portal eletrónico da justiça na U.E. </a:t>
            </a:r>
            <a:endParaRPr lang="pt-PT" sz="2600" dirty="0" smtClean="0"/>
          </a:p>
          <a:p>
            <a:pPr marL="457200" lvl="1" indent="0">
              <a:buNone/>
            </a:pPr>
            <a:r>
              <a:rPr lang="pt-PT" sz="2600" dirty="0" smtClean="0"/>
              <a:t>(</a:t>
            </a:r>
            <a:r>
              <a:rPr lang="pt-PT" sz="2600" dirty="0">
                <a:hlinkClick r:id="rId2"/>
              </a:rPr>
              <a:t>https://e-justice.europa.eu/</a:t>
            </a:r>
            <a:r>
              <a:rPr lang="pt-PT" sz="2600" dirty="0"/>
              <a:t>) estão disponíveis: </a:t>
            </a:r>
            <a:endParaRPr lang="pt-PT" sz="2600" dirty="0" smtClean="0"/>
          </a:p>
          <a:p>
            <a:pPr lvl="1"/>
            <a:r>
              <a:rPr lang="pt-PT" sz="2600" dirty="0" smtClean="0"/>
              <a:t>o </a:t>
            </a:r>
            <a:r>
              <a:rPr lang="pt-PT" sz="2600" dirty="0"/>
              <a:t>Atlas Judiciário Europeu para facilitar a identificação do órgão jurisdicional competente; </a:t>
            </a:r>
            <a:endParaRPr lang="pt-PT" sz="2600" dirty="0" smtClean="0"/>
          </a:p>
          <a:p>
            <a:pPr lvl="1"/>
            <a:r>
              <a:rPr lang="pt-PT" sz="2600" dirty="0" smtClean="0"/>
              <a:t>os </a:t>
            </a:r>
            <a:r>
              <a:rPr lang="pt-PT" sz="2600" dirty="0"/>
              <a:t>formulários para a condução do processo e para o apoio judiciário.</a:t>
            </a:r>
          </a:p>
          <a:p>
            <a:pPr marL="0" lvl="2" indent="0">
              <a:buNone/>
            </a:pPr>
            <a:endParaRPr lang="pt-PT" sz="2600" dirty="0" smtClean="0"/>
          </a:p>
          <a:p>
            <a:pPr marL="0" lvl="2" indent="0">
              <a:buNone/>
            </a:pPr>
            <a:r>
              <a:rPr lang="pt-PT" sz="2600" dirty="0" smtClean="0"/>
              <a:t>Em </a:t>
            </a:r>
            <a:r>
              <a:rPr lang="pt-PT" sz="2600" dirty="0"/>
              <a:t>Portugal:</a:t>
            </a:r>
          </a:p>
          <a:p>
            <a:pPr marL="742950" lvl="3" indent="-285750">
              <a:buFont typeface="Arial" pitchFamily="34" charset="0"/>
              <a:buChar char="•"/>
            </a:pPr>
            <a:r>
              <a:rPr lang="pt-PT" sz="2600" dirty="0"/>
              <a:t>os formulários estão disponíveis no CITIUS, mas encontrá-los não é fácil nem direto para qualquer consumidor</a:t>
            </a:r>
          </a:p>
          <a:p>
            <a:pPr marL="742950" lvl="3" indent="-285750">
              <a:buFont typeface="Arial" pitchFamily="34" charset="0"/>
              <a:buChar char="•"/>
            </a:pPr>
            <a:r>
              <a:rPr lang="pt-PT" sz="2600" dirty="0"/>
              <a:t>são competentes os </a:t>
            </a:r>
            <a:r>
              <a:rPr lang="pt-PT" sz="2600" b="1" dirty="0"/>
              <a:t>tribunais de 1ª </a:t>
            </a:r>
            <a:r>
              <a:rPr lang="pt-PT" sz="2600" b="1" dirty="0" smtClean="0"/>
              <a:t>instância</a:t>
            </a:r>
          </a:p>
          <a:p>
            <a:pPr marL="742950" lvl="3" indent="-285750">
              <a:buFont typeface="Arial" pitchFamily="34" charset="0"/>
              <a:buChar char="•"/>
            </a:pPr>
            <a:endParaRPr lang="pt-PT" sz="2600" b="1" dirty="0"/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" y="0"/>
            <a:ext cx="944136" cy="132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mccosta\Desktop\RGB-72D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4636" y="0"/>
            <a:ext cx="2000445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6525344"/>
            <a:ext cx="9144000" cy="3461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solidFill>
                  <a:schemeClr val="bg1"/>
                </a:solidFill>
              </a:rPr>
              <a:t>CENTRO EUROPEU DO CONSUMIDOR - PORTUGAL</a:t>
            </a:r>
            <a:endParaRPr lang="pt-P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7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25000"/>
            <a:ext cx="6264696" cy="1143000"/>
          </a:xfrm>
        </p:spPr>
        <p:txBody>
          <a:bodyPr>
            <a:noAutofit/>
          </a:bodyPr>
          <a:lstStyle/>
          <a:p>
            <a:r>
              <a:rPr lang="pt-PT" sz="28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pt-PT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pt-PT" sz="2400" b="1" dirty="0" smtClean="0">
                <a:solidFill>
                  <a:schemeClr val="accent3">
                    <a:lumMod val="75000"/>
                  </a:schemeClr>
                </a:solidFill>
              </a:rPr>
              <a:t>Custo-benefício do processo </a:t>
            </a:r>
            <a:br>
              <a:rPr lang="pt-PT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Exemplo 1 - consumidor alemão </a:t>
            </a:r>
            <a:r>
              <a:rPr lang="pt-PT" sz="2400" b="1" dirty="0" smtClean="0">
                <a:solidFill>
                  <a:schemeClr val="accent3">
                    <a:lumMod val="75000"/>
                  </a:schemeClr>
                </a:solidFill>
              </a:rPr>
              <a:t>/ </a:t>
            </a:r>
            <a:br>
              <a:rPr lang="pt-PT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pt-PT" sz="2400" b="1" dirty="0" smtClean="0">
                <a:solidFill>
                  <a:schemeClr val="accent3">
                    <a:lumMod val="75000"/>
                  </a:schemeClr>
                </a:solidFill>
              </a:rPr>
              <a:t>/ empresa portuguesa (companhia aérea)</a:t>
            </a:r>
            <a:r>
              <a:rPr lang="pt-PT" sz="28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pt-PT" sz="28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pt-PT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600200"/>
            <a:ext cx="8280920" cy="485313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PT" sz="6200" dirty="0" smtClean="0"/>
              <a:t>Pedido: indemnização de €805 por atraso de voo </a:t>
            </a:r>
          </a:p>
          <a:p>
            <a:pPr marL="0" indent="0">
              <a:spcBef>
                <a:spcPts val="0"/>
              </a:spcBef>
              <a:buNone/>
            </a:pPr>
            <a:endParaRPr lang="pt-PT" sz="6200" dirty="0"/>
          </a:p>
          <a:p>
            <a:pPr marL="0" indent="0">
              <a:spcBef>
                <a:spcPts val="0"/>
              </a:spcBef>
              <a:buNone/>
            </a:pPr>
            <a:r>
              <a:rPr lang="pt-PT" sz="6200" dirty="0" smtClean="0"/>
              <a:t>1. O consumidor optou por interpor ação no tribunal competente português (usando formulário em língua portuguesa) e obteve decisão favorável. </a:t>
            </a:r>
          </a:p>
          <a:p>
            <a:pPr marL="0" indent="0">
              <a:spcBef>
                <a:spcPts val="0"/>
              </a:spcBef>
              <a:buNone/>
            </a:pPr>
            <a:endParaRPr lang="pt-PT" sz="6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PT" sz="6200" dirty="0" smtClean="0"/>
              <a:t>2. A companhia não procedeu ao pagamento como devido e o consumidor pediu ajuda ao CEC Alemanha para o esclarecer sobre o processo de execução em Portugal. </a:t>
            </a:r>
          </a:p>
          <a:p>
            <a:pPr marL="0" indent="0">
              <a:spcBef>
                <a:spcPts val="0"/>
              </a:spcBef>
              <a:buNone/>
            </a:pPr>
            <a:endParaRPr lang="pt-PT" sz="6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PT" sz="6200" dirty="0" smtClean="0"/>
              <a:t>3. O CEC DE pediu ajuda ao CEC PT, que prestou as informações pertinentes e tomou também a iniciativa de contactar a companhia aérea, esclarecendo a natureza do processo e salientando a sua obrigação em cumprir a decisão judicial. </a:t>
            </a:r>
          </a:p>
          <a:p>
            <a:pPr marL="0" indent="0">
              <a:spcBef>
                <a:spcPts val="0"/>
              </a:spcBef>
              <a:buNone/>
            </a:pPr>
            <a:endParaRPr lang="pt-PT" sz="6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PT" sz="6200" dirty="0" smtClean="0"/>
              <a:t>4. A companhia efetuou o pagamento da indeminização e fez disso prova junto do CEC PT. </a:t>
            </a:r>
          </a:p>
          <a:p>
            <a:pPr marL="0" indent="0">
              <a:spcBef>
                <a:spcPts val="0"/>
              </a:spcBef>
              <a:buNone/>
            </a:pPr>
            <a:endParaRPr lang="pt-PT" sz="6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PT" sz="6200" dirty="0" smtClean="0"/>
              <a:t>5. Foi possível encerrar este caso sem que o consumidor tivesse de suportar mais encargos e diligências com a execução da decisão.</a:t>
            </a:r>
            <a:endParaRPr lang="pt-PT" sz="6200" dirty="0"/>
          </a:p>
          <a:p>
            <a:pPr marL="0" indent="0">
              <a:spcBef>
                <a:spcPts val="0"/>
              </a:spcBef>
              <a:buNone/>
            </a:pPr>
            <a:endParaRPr lang="pt-PT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6525344"/>
            <a:ext cx="9144000" cy="3461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solidFill>
                  <a:schemeClr val="bg1"/>
                </a:solidFill>
              </a:rPr>
              <a:t>CENTRO EUROPEU DO CONSUMIDOR - PORTUGAL</a:t>
            </a:r>
            <a:endParaRPr lang="pt-PT" sz="2000" b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" y="0"/>
            <a:ext cx="944136" cy="132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mccosta\Desktop\RGB-72D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4636" y="0"/>
            <a:ext cx="2000445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8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12500"/>
            <a:ext cx="6192688" cy="1143000"/>
          </a:xfrm>
        </p:spPr>
        <p:txBody>
          <a:bodyPr>
            <a:no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Custo-benefício do processo </a:t>
            </a:r>
            <a:b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Exemplo </a:t>
            </a:r>
            <a:r>
              <a:rPr lang="pt-PT" sz="2400" b="1" dirty="0" smtClean="0">
                <a:solidFill>
                  <a:schemeClr val="accent3">
                    <a:lumMod val="75000"/>
                  </a:schemeClr>
                </a:solidFill>
              </a:rPr>
              <a:t>2 </a:t>
            </a:r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- consumidor </a:t>
            </a:r>
            <a:r>
              <a:rPr lang="pt-PT" sz="2400" b="1" dirty="0" smtClean="0">
                <a:solidFill>
                  <a:schemeClr val="accent3">
                    <a:lumMod val="75000"/>
                  </a:schemeClr>
                </a:solidFill>
              </a:rPr>
              <a:t>luxemburguês </a:t>
            </a:r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/ </a:t>
            </a:r>
            <a:b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/ empresa </a:t>
            </a:r>
            <a:r>
              <a:rPr lang="pt-PT" sz="2400" b="1" dirty="0" smtClean="0">
                <a:solidFill>
                  <a:schemeClr val="accent3">
                    <a:lumMod val="75000"/>
                  </a:schemeClr>
                </a:solidFill>
              </a:rPr>
              <a:t>portuguesa (fabrico de móveis)</a:t>
            </a:r>
            <a:endParaRPr lang="pt-PT" sz="2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925144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dirty="0" smtClean="0"/>
              <a:t>Pedido</a:t>
            </a:r>
            <a:r>
              <a:rPr lang="pt-PT" dirty="0"/>
              <a:t>: </a:t>
            </a:r>
            <a:r>
              <a:rPr lang="pt-PT" dirty="0" smtClean="0"/>
              <a:t>reembolso de sinal no valor </a:t>
            </a:r>
            <a:r>
              <a:rPr lang="pt-PT" dirty="0"/>
              <a:t>de </a:t>
            </a:r>
            <a:r>
              <a:rPr lang="pt-PT" dirty="0" smtClean="0"/>
              <a:t>€500 </a:t>
            </a:r>
            <a:r>
              <a:rPr lang="pt-PT" dirty="0"/>
              <a:t>por </a:t>
            </a:r>
            <a:r>
              <a:rPr lang="pt-PT" dirty="0" smtClean="0"/>
              <a:t>não entrega dos bens encomendados</a:t>
            </a:r>
            <a:endParaRPr lang="pt-PT" dirty="0"/>
          </a:p>
          <a:p>
            <a:pPr marL="0" indent="0">
              <a:spcBef>
                <a:spcPts val="0"/>
              </a:spcBef>
              <a:buNone/>
            </a:pPr>
            <a:endParaRPr lang="pt-PT" dirty="0"/>
          </a:p>
          <a:p>
            <a:pPr marL="0" indent="0">
              <a:spcBef>
                <a:spcPts val="0"/>
              </a:spcBef>
              <a:buNone/>
            </a:pPr>
            <a:r>
              <a:rPr lang="pt-PT" dirty="0" smtClean="0"/>
              <a:t>1.Durante as férias em Portugal, o consumidor encomendou bens no valor de €2.000 e pagou sinal de €500. Os bens não foram entregues e o sinal não foi devolvido. </a:t>
            </a:r>
          </a:p>
          <a:p>
            <a:pPr marL="0" indent="0">
              <a:spcBef>
                <a:spcPts val="0"/>
              </a:spcBef>
              <a:buNone/>
            </a:pPr>
            <a:endParaRPr lang="pt-PT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PT" dirty="0" smtClean="0"/>
              <a:t>2. O consumidor decidiu interpor ação </a:t>
            </a:r>
            <a:r>
              <a:rPr lang="pt-PT" dirty="0"/>
              <a:t>no tribunal competente português (usando formulário em língua portuguesa) </a:t>
            </a:r>
            <a:r>
              <a:rPr lang="pt-PT" dirty="0" smtClean="0"/>
              <a:t>para recuperar o sinal e </a:t>
            </a:r>
            <a:r>
              <a:rPr lang="pt-PT" dirty="0"/>
              <a:t>obteve decisão </a:t>
            </a:r>
            <a:r>
              <a:rPr lang="pt-PT" dirty="0" smtClean="0"/>
              <a:t>favorável. </a:t>
            </a:r>
          </a:p>
          <a:p>
            <a:pPr marL="0" indent="0">
              <a:spcBef>
                <a:spcPts val="0"/>
              </a:spcBef>
              <a:buNone/>
            </a:pPr>
            <a:endParaRPr lang="pt-PT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PT" dirty="0" smtClean="0"/>
              <a:t>3. O requerido nunca respondeu à notificação para cumprir a decisão. </a:t>
            </a:r>
          </a:p>
          <a:p>
            <a:pPr marL="0" indent="0">
              <a:spcBef>
                <a:spcPts val="0"/>
              </a:spcBef>
              <a:buNone/>
            </a:pPr>
            <a:endParaRPr lang="pt-PT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PT" dirty="0" smtClean="0"/>
              <a:t>4. </a:t>
            </a:r>
            <a:r>
              <a:rPr lang="pt-PT" dirty="0"/>
              <a:t>O CEC </a:t>
            </a:r>
            <a:r>
              <a:rPr lang="pt-PT" dirty="0" smtClean="0"/>
              <a:t>LU </a:t>
            </a:r>
            <a:r>
              <a:rPr lang="pt-PT" dirty="0"/>
              <a:t>pediu ajuda ao CEC PT, </a:t>
            </a:r>
            <a:r>
              <a:rPr lang="pt-PT" dirty="0" smtClean="0"/>
              <a:t>para identificar </a:t>
            </a:r>
            <a:r>
              <a:rPr lang="pt-PT" dirty="0"/>
              <a:t>ó</a:t>
            </a:r>
            <a:r>
              <a:rPr lang="pt-PT" dirty="0" smtClean="0"/>
              <a:t>rgão competente para a execução. O CEC  PT tentou obter informação sobre a situação do requerido e junto do tribunal.</a:t>
            </a:r>
          </a:p>
          <a:p>
            <a:pPr marL="0" indent="0">
              <a:spcBef>
                <a:spcPts val="0"/>
              </a:spcBef>
              <a:buNone/>
            </a:pPr>
            <a:endParaRPr lang="pt-PT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PT" dirty="0" smtClean="0"/>
              <a:t>5. O consumidor não iniciou o processo de execução porque o requerido </a:t>
            </a:r>
            <a:r>
              <a:rPr lang="pt-PT" dirty="0"/>
              <a:t>estaria em situação de insolvência (</a:t>
            </a:r>
            <a:r>
              <a:rPr lang="pt-PT" dirty="0" smtClean="0"/>
              <a:t>perda: ± €602)</a:t>
            </a:r>
            <a:endParaRPr lang="pt-PT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6525344"/>
            <a:ext cx="9144000" cy="3461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solidFill>
                  <a:schemeClr val="bg1"/>
                </a:solidFill>
              </a:rPr>
              <a:t>CENTRO EUROPEU DO CONSUMIDOR - PORTUGAL</a:t>
            </a:r>
            <a:endParaRPr lang="pt-PT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mccosta\Desktop\RGB-72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4636" y="0"/>
            <a:ext cx="2000445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" y="0"/>
            <a:ext cx="944136" cy="132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6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6876"/>
            <a:ext cx="6192688" cy="1143000"/>
          </a:xfrm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accent3">
                    <a:lumMod val="75000"/>
                  </a:schemeClr>
                </a:solidFill>
              </a:rPr>
              <a:t>Dificuldades na aplicação do processo europeu para pequenos montantes</a:t>
            </a:r>
            <a:endParaRPr lang="pt-PT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600200"/>
            <a:ext cx="8280920" cy="4925144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2600" dirty="0" smtClean="0"/>
              <a:t>A </a:t>
            </a:r>
            <a:r>
              <a:rPr lang="pt-PT" sz="2600" dirty="0"/>
              <a:t>aplicação do regulamento </a:t>
            </a:r>
            <a:r>
              <a:rPr lang="pt-PT" sz="2600" dirty="0" smtClean="0"/>
              <a:t>ainda gera </a:t>
            </a:r>
            <a:r>
              <a:rPr lang="pt-PT" sz="2600" dirty="0"/>
              <a:t>dificuldades para os </a:t>
            </a:r>
            <a:r>
              <a:rPr lang="pt-PT" sz="2600" dirty="0" smtClean="0"/>
              <a:t>consumidores. Os </a:t>
            </a:r>
            <a:r>
              <a:rPr lang="pt-PT" sz="2600" dirty="0"/>
              <a:t>exemplos dados </a:t>
            </a:r>
            <a:r>
              <a:rPr lang="pt-PT" sz="2600" dirty="0" smtClean="0"/>
              <a:t>ajudam a identificar algumas.  A Rede </a:t>
            </a:r>
            <a:r>
              <a:rPr lang="pt-PT" sz="2600" dirty="0"/>
              <a:t>CEC </a:t>
            </a:r>
            <a:r>
              <a:rPr lang="pt-PT" sz="2600" dirty="0" smtClean="0"/>
              <a:t> divulgou um relatório em 2012 e tem </a:t>
            </a:r>
            <a:r>
              <a:rPr lang="pt-PT" sz="2600" dirty="0"/>
              <a:t>vindo a alertar a Comissão </a:t>
            </a:r>
            <a:r>
              <a:rPr lang="pt-PT" sz="2600" dirty="0" smtClean="0"/>
              <a:t>Europeia:</a:t>
            </a:r>
          </a:p>
          <a:p>
            <a:pPr marL="0" indent="0">
              <a:spcBef>
                <a:spcPts val="0"/>
              </a:spcBef>
              <a:buNone/>
            </a:pPr>
            <a:endParaRPr lang="pt-PT" sz="2600" dirty="0"/>
          </a:p>
          <a:p>
            <a:pPr>
              <a:spcBef>
                <a:spcPts val="0"/>
              </a:spcBef>
            </a:pPr>
            <a:r>
              <a:rPr lang="pt-PT" sz="2600" b="1" dirty="0" smtClean="0"/>
              <a:t>Falta de conhecimento </a:t>
            </a:r>
            <a:r>
              <a:rPr lang="pt-PT" sz="2600" dirty="0" smtClean="0"/>
              <a:t>por parte dos vários órgãos jurisdicionais, das empresas e dos consumidores;</a:t>
            </a:r>
          </a:p>
          <a:p>
            <a:pPr>
              <a:spcBef>
                <a:spcPts val="0"/>
              </a:spcBef>
            </a:pPr>
            <a:endParaRPr lang="pt-PT" sz="2600" dirty="0" smtClean="0"/>
          </a:p>
          <a:p>
            <a:pPr>
              <a:spcBef>
                <a:spcPts val="0"/>
              </a:spcBef>
            </a:pPr>
            <a:r>
              <a:rPr lang="pt-PT" sz="2600" b="1" dirty="0" smtClean="0"/>
              <a:t>Problemas linguísticos </a:t>
            </a:r>
            <a:r>
              <a:rPr lang="pt-PT" sz="2600" dirty="0" smtClean="0"/>
              <a:t>e de terminologia jurídica (preenchimento de formulários na língua de outro EM, apresentação de provas, por exemplo);</a:t>
            </a:r>
          </a:p>
          <a:p>
            <a:pPr>
              <a:spcBef>
                <a:spcPts val="0"/>
              </a:spcBef>
            </a:pPr>
            <a:endParaRPr lang="pt-PT" sz="2600" dirty="0" smtClean="0"/>
          </a:p>
          <a:p>
            <a:pPr>
              <a:spcBef>
                <a:spcPts val="0"/>
              </a:spcBef>
            </a:pPr>
            <a:r>
              <a:rPr lang="pt-PT" sz="2600" b="1" dirty="0" smtClean="0"/>
              <a:t>Dificuldade em identificar o órgão jurisdicional competente </a:t>
            </a:r>
            <a:r>
              <a:rPr lang="pt-PT" sz="2600" dirty="0" smtClean="0"/>
              <a:t>em especial quando se pretende obter a execução da decisão;</a:t>
            </a:r>
          </a:p>
          <a:p>
            <a:pPr>
              <a:spcBef>
                <a:spcPts val="0"/>
              </a:spcBef>
            </a:pPr>
            <a:endParaRPr lang="pt-PT" sz="2600" dirty="0" smtClean="0"/>
          </a:p>
          <a:p>
            <a:pPr>
              <a:spcBef>
                <a:spcPts val="0"/>
              </a:spcBef>
            </a:pPr>
            <a:r>
              <a:rPr lang="pt-PT" sz="2600" b="1" dirty="0" smtClean="0"/>
              <a:t>Dificuldade dos consumidores em </a:t>
            </a:r>
            <a:r>
              <a:rPr lang="pt-PT" sz="2600" b="1" dirty="0" smtClean="0"/>
              <a:t>contactar </a:t>
            </a:r>
            <a:r>
              <a:rPr lang="pt-PT" sz="2600" b="1" dirty="0" smtClean="0"/>
              <a:t>o requerido </a:t>
            </a:r>
            <a:r>
              <a:rPr lang="pt-PT" sz="2600" dirty="0" smtClean="0"/>
              <a:t>para o notificar da decisão;</a:t>
            </a:r>
          </a:p>
          <a:p>
            <a:pPr>
              <a:spcBef>
                <a:spcPts val="0"/>
              </a:spcBef>
            </a:pPr>
            <a:endParaRPr lang="pt-PT" sz="2600" dirty="0" smtClean="0"/>
          </a:p>
          <a:p>
            <a:pPr>
              <a:spcBef>
                <a:spcPts val="0"/>
              </a:spcBef>
            </a:pPr>
            <a:r>
              <a:rPr lang="pt-PT" sz="2600" b="1" dirty="0" smtClean="0"/>
              <a:t>A execução da decisão </a:t>
            </a:r>
            <a:r>
              <a:rPr lang="pt-PT" sz="2600" dirty="0" smtClean="0"/>
              <a:t>rege-se pelos trâmites da legislação do Estado-membro onde deve ser executada, que não são uniformes em procedimentos nem em custos;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6525344"/>
            <a:ext cx="9144000" cy="3461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solidFill>
                  <a:schemeClr val="bg1"/>
                </a:solidFill>
              </a:rPr>
              <a:t>CENTRO EUROPEU DO CONSUMIDOR - PORTUGAL</a:t>
            </a:r>
            <a:endParaRPr lang="pt-PT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mccosta\Desktop\RGB-72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4636" y="0"/>
            <a:ext cx="2000445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" y="0"/>
            <a:ext cx="944136" cy="132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9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336704" cy="1143000"/>
          </a:xfrm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accent3">
                    <a:lumMod val="75000"/>
                  </a:schemeClr>
                </a:solidFill>
              </a:rPr>
              <a:t>Dificuldades na </a:t>
            </a:r>
            <a:r>
              <a:rPr lang="pt-PT" sz="2800" b="1" dirty="0">
                <a:solidFill>
                  <a:schemeClr val="accent3">
                    <a:lumMod val="75000"/>
                  </a:schemeClr>
                </a:solidFill>
              </a:rPr>
              <a:t>aplicação do processo europeu para pequenos montantes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pt-PT" sz="2900" b="1" dirty="0"/>
              <a:t>Custos do processo tanto no seu início como no seu decurso</a:t>
            </a:r>
            <a:r>
              <a:rPr lang="pt-PT" sz="2900" dirty="0"/>
              <a:t>, por vezes difíceis de prever, e que podem acabar por limitar o uso deste processo, ao contrário do pretendido. Por exemplo</a:t>
            </a:r>
            <a:r>
              <a:rPr lang="pt-PT" sz="29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pt-PT" sz="2900" dirty="0"/>
          </a:p>
          <a:p>
            <a:pPr lvl="1">
              <a:spcBef>
                <a:spcPts val="0"/>
              </a:spcBef>
            </a:pPr>
            <a:r>
              <a:rPr lang="pt-PT" sz="2900" dirty="0"/>
              <a:t>O consumidor pode confrontar-se com a impossibilidade de executar a decisão, nomeadamente quando a empresa requerida estiver em situação financeira difícil – </a:t>
            </a:r>
            <a:r>
              <a:rPr lang="pt-PT" sz="2900" dirty="0" smtClean="0"/>
              <a:t>é decisivo ponderar </a:t>
            </a:r>
            <a:r>
              <a:rPr lang="pt-PT" sz="2900" dirty="0"/>
              <a:t>a efetiva capacidade de alcançar a execução, face ao montante do pedido e dos custos inerentes ao </a:t>
            </a:r>
            <a:r>
              <a:rPr lang="pt-PT" sz="2900" dirty="0" smtClean="0"/>
              <a:t>processo;</a:t>
            </a:r>
          </a:p>
          <a:p>
            <a:pPr lvl="1">
              <a:spcBef>
                <a:spcPts val="0"/>
              </a:spcBef>
            </a:pPr>
            <a:endParaRPr lang="pt-PT" sz="2900" dirty="0"/>
          </a:p>
          <a:p>
            <a:pPr lvl="1">
              <a:spcBef>
                <a:spcPts val="0"/>
              </a:spcBef>
            </a:pPr>
            <a:r>
              <a:rPr lang="pt-PT" sz="2900" dirty="0"/>
              <a:t>grandes diferenças </a:t>
            </a:r>
            <a:r>
              <a:rPr lang="pt-PT" sz="2900" dirty="0" smtClean="0"/>
              <a:t>na taxa de justiça (entre €15 </a:t>
            </a:r>
            <a:r>
              <a:rPr lang="pt-PT" sz="2900" dirty="0"/>
              <a:t>e </a:t>
            </a:r>
            <a:r>
              <a:rPr lang="pt-PT" sz="2900" dirty="0" smtClean="0"/>
              <a:t>€200</a:t>
            </a:r>
            <a:r>
              <a:rPr lang="pt-PT" sz="2900" dirty="0"/>
              <a:t>) – (taxa a pagar em Portugal é de 1UC = €102; na Irlanda é de €18 não reembolsável, exceto se a ação for retirada antes de iniciado o processo</a:t>
            </a:r>
            <a:r>
              <a:rPr lang="pt-PT" sz="2900" dirty="0" smtClean="0"/>
              <a:t>);</a:t>
            </a:r>
          </a:p>
          <a:p>
            <a:pPr lvl="1">
              <a:spcBef>
                <a:spcPts val="0"/>
              </a:spcBef>
            </a:pPr>
            <a:endParaRPr lang="pt-PT" sz="2900" dirty="0"/>
          </a:p>
          <a:p>
            <a:pPr lvl="1">
              <a:spcBef>
                <a:spcPts val="0"/>
              </a:spcBef>
            </a:pPr>
            <a:r>
              <a:rPr lang="pt-PT" sz="2900" dirty="0"/>
              <a:t>necessidade de traduções oficiais de documentos ou caso ocorra </a:t>
            </a:r>
            <a:r>
              <a:rPr lang="pt-PT" sz="2900" dirty="0" smtClean="0"/>
              <a:t>audiência;</a:t>
            </a:r>
          </a:p>
          <a:p>
            <a:pPr lvl="1">
              <a:spcBef>
                <a:spcPts val="0"/>
              </a:spcBef>
            </a:pPr>
            <a:endParaRPr lang="pt-PT" sz="2900" dirty="0"/>
          </a:p>
          <a:p>
            <a:pPr lvl="1">
              <a:spcBef>
                <a:spcPts val="0"/>
              </a:spcBef>
            </a:pPr>
            <a:r>
              <a:rPr lang="pt-PT" sz="2900" dirty="0"/>
              <a:t>necessidade de </a:t>
            </a:r>
            <a:r>
              <a:rPr lang="pt-PT" sz="2900" dirty="0" smtClean="0"/>
              <a:t>solicitador de execução e sua remuneração.</a:t>
            </a:r>
            <a:endParaRPr lang="pt-PT" sz="2900" dirty="0"/>
          </a:p>
          <a:p>
            <a:pPr>
              <a:spcBef>
                <a:spcPts val="0"/>
              </a:spcBef>
            </a:pPr>
            <a:endParaRPr lang="pt-PT" dirty="0"/>
          </a:p>
        </p:txBody>
      </p:sp>
      <p:pic>
        <p:nvPicPr>
          <p:cNvPr id="4" name="Imagem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" y="0"/>
            <a:ext cx="944136" cy="132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mccosta\Desktop\RGB-72D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4636" y="0"/>
            <a:ext cx="2000445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6525344"/>
            <a:ext cx="9144000" cy="3461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solidFill>
                  <a:schemeClr val="bg1"/>
                </a:solidFill>
              </a:rPr>
              <a:t>CENTRO EUROPEU DO CONSUMIDOR - PORTUGAL</a:t>
            </a:r>
            <a:endParaRPr lang="pt-P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336704" cy="1143000"/>
          </a:xfrm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accent3">
                    <a:lumMod val="75000"/>
                  </a:schemeClr>
                </a:solidFill>
              </a:rPr>
              <a:t>Como melhorar a aplicação </a:t>
            </a:r>
            <a:r>
              <a:rPr lang="pt-PT" sz="2800" b="1" dirty="0">
                <a:solidFill>
                  <a:schemeClr val="accent3">
                    <a:lumMod val="75000"/>
                  </a:schemeClr>
                </a:solidFill>
              </a:rPr>
              <a:t>do processo europeu para pequenos montantes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2428" y="1484784"/>
            <a:ext cx="8280920" cy="50405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pt-PT" sz="2400" dirty="0" smtClean="0"/>
              <a:t>Simplificar os formulários e o acesso ao seu uso e preenchimento</a:t>
            </a:r>
          </a:p>
          <a:p>
            <a:pPr>
              <a:spcBef>
                <a:spcPts val="0"/>
              </a:spcBef>
            </a:pPr>
            <a:endParaRPr lang="pt-PT" sz="2400" dirty="0" smtClean="0"/>
          </a:p>
          <a:p>
            <a:pPr>
              <a:spcBef>
                <a:spcPts val="0"/>
              </a:spcBef>
            </a:pPr>
            <a:r>
              <a:rPr lang="pt-PT" sz="2400" dirty="0" smtClean="0"/>
              <a:t>Dotar os órgãos jurisdicionais competentes com capacidade para esclarecerem e ajudarem no preenchimento dos formulários, sem mais encargos</a:t>
            </a:r>
          </a:p>
          <a:p>
            <a:pPr>
              <a:spcBef>
                <a:spcPts val="0"/>
              </a:spcBef>
            </a:pPr>
            <a:endParaRPr lang="pt-PT" sz="2400" dirty="0" smtClean="0"/>
          </a:p>
          <a:p>
            <a:pPr>
              <a:spcBef>
                <a:spcPts val="0"/>
              </a:spcBef>
            </a:pPr>
            <a:r>
              <a:rPr lang="pt-PT" sz="2400" dirty="0" smtClean="0"/>
              <a:t>Aumentar o valor limite</a:t>
            </a:r>
          </a:p>
          <a:p>
            <a:pPr>
              <a:spcBef>
                <a:spcPts val="0"/>
              </a:spcBef>
            </a:pPr>
            <a:endParaRPr lang="pt-PT" sz="2400" dirty="0" smtClean="0"/>
          </a:p>
          <a:p>
            <a:pPr>
              <a:spcBef>
                <a:spcPts val="0"/>
              </a:spcBef>
            </a:pPr>
            <a:r>
              <a:rPr lang="pt-PT" sz="2400" dirty="0" smtClean="0"/>
              <a:t>Facilitar traduções e meios de notificação</a:t>
            </a:r>
          </a:p>
          <a:p>
            <a:pPr>
              <a:spcBef>
                <a:spcPts val="0"/>
              </a:spcBef>
            </a:pPr>
            <a:endParaRPr lang="pt-PT" sz="2400" dirty="0" smtClean="0"/>
          </a:p>
          <a:p>
            <a:pPr>
              <a:spcBef>
                <a:spcPts val="0"/>
              </a:spcBef>
            </a:pPr>
            <a:r>
              <a:rPr lang="pt-PT" sz="2400" dirty="0" smtClean="0"/>
              <a:t>Promover a aceitação de documentos por via eletrónica por parte do requerido</a:t>
            </a:r>
          </a:p>
          <a:p>
            <a:pPr>
              <a:spcBef>
                <a:spcPts val="0"/>
              </a:spcBef>
            </a:pPr>
            <a:endParaRPr lang="pt-PT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PT" sz="2400" dirty="0" smtClean="0"/>
              <a:t>Este e outros aspetos estão a ser objeto de consulta pública por parte da Comissão Europeia: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400" u="sng" dirty="0">
                <a:hlinkClick r:id="rId2"/>
              </a:rPr>
              <a:t>http://ec.europa.eu/justice/newsroom/civil/opinion/130318_en.htm</a:t>
            </a:r>
            <a:endParaRPr lang="pt-PT" sz="2400" dirty="0"/>
          </a:p>
        </p:txBody>
      </p:sp>
      <p:pic>
        <p:nvPicPr>
          <p:cNvPr id="4" name="Imagem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" y="0"/>
            <a:ext cx="944136" cy="132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mccosta\Desktop\RGB-72D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4636" y="0"/>
            <a:ext cx="2000445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6525344"/>
            <a:ext cx="9144000" cy="3461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solidFill>
                  <a:schemeClr val="bg1"/>
                </a:solidFill>
              </a:rPr>
              <a:t>CENTRO EUROPEU DO CONSUMIDOR - PORTUGAL</a:t>
            </a:r>
            <a:endParaRPr lang="pt-P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5432"/>
            <a:ext cx="6912768" cy="1143000"/>
          </a:xfrm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RESOLUÇÃO DE CONFLITOS DE CONSUMO TRANSFRONTEIRIÇOS</a:t>
            </a:r>
            <a:endParaRPr lang="pt-PT" sz="2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6525344"/>
            <a:ext cx="9144000" cy="3461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solidFill>
                  <a:schemeClr val="bg1"/>
                </a:solidFill>
              </a:rPr>
              <a:t>CENTRO EUROPEU DO CONSUMIDOR - PORTUGAL</a:t>
            </a:r>
            <a:endParaRPr lang="pt-PT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mccosta\Desktop\RGB-72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555" y="19270"/>
            <a:ext cx="2000445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rmAutofit fontScale="92500"/>
          </a:bodyPr>
          <a:lstStyle/>
          <a:p>
            <a:r>
              <a:rPr lang="pt-PT" sz="2400" b="1" dirty="0"/>
              <a:t>Maior confiança no comércio transfronteiriço e no mercado interno </a:t>
            </a:r>
            <a:r>
              <a:rPr lang="pt-PT" sz="2400" b="1" dirty="0" smtClean="0"/>
              <a:t>da UE</a:t>
            </a:r>
          </a:p>
          <a:p>
            <a:pPr lvl="1"/>
            <a:r>
              <a:rPr lang="pt-PT" sz="2400" b="1" dirty="0" smtClean="0"/>
              <a:t>Reforçar a fiscalização </a:t>
            </a:r>
            <a:r>
              <a:rPr lang="pt-PT" sz="2400" dirty="0" smtClean="0"/>
              <a:t>para uma efetiva aplicação da legislação, com aprofundamento da cooperação administrativa das várias entidades</a:t>
            </a:r>
          </a:p>
          <a:p>
            <a:pPr lvl="1"/>
            <a:r>
              <a:rPr lang="pt-PT" sz="2400" b="1" dirty="0" smtClean="0"/>
              <a:t>Facilitar o acesso à justiça </a:t>
            </a:r>
            <a:r>
              <a:rPr lang="pt-PT" sz="2400" dirty="0" smtClean="0"/>
              <a:t>por diferentes meios, permitindo acomodar soluções mais simples e de reduzidos custos e prazos para causas </a:t>
            </a:r>
            <a:r>
              <a:rPr lang="pt-PT" sz="2400" dirty="0"/>
              <a:t>de valor </a:t>
            </a:r>
            <a:r>
              <a:rPr lang="pt-PT" sz="2400" dirty="0" smtClean="0"/>
              <a:t>também reduzido</a:t>
            </a:r>
          </a:p>
          <a:p>
            <a:pPr lvl="1"/>
            <a:r>
              <a:rPr lang="pt-PT" sz="2400" b="1" dirty="0" smtClean="0"/>
              <a:t>Promover a existência de redes </a:t>
            </a:r>
            <a:r>
              <a:rPr lang="pt-PT" sz="2400" dirty="0" smtClean="0"/>
              <a:t>vocacionadas para informar e prestar assistência aos consumidores, com cooperação das áreas envolvidas: </a:t>
            </a:r>
          </a:p>
          <a:p>
            <a:pPr marL="457200" lvl="1" indent="0" algn="ctr">
              <a:buNone/>
            </a:pPr>
            <a:r>
              <a:rPr lang="pt-PT" sz="2400" dirty="0" smtClean="0"/>
              <a:t>consumidores (DGSANCO) + mercado interno (DGMKT) </a:t>
            </a:r>
          </a:p>
          <a:p>
            <a:pPr marL="457200" lvl="1" indent="0" algn="ctr">
              <a:buNone/>
            </a:pPr>
            <a:r>
              <a:rPr lang="pt-PT" sz="2400" dirty="0" smtClean="0"/>
              <a:t>+ justiça (DGJUS)</a:t>
            </a:r>
          </a:p>
          <a:p>
            <a:pPr lvl="1"/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889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ccosta\Desktop\RGB-72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5787" y="0"/>
            <a:ext cx="2000445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19672" y="225000"/>
            <a:ext cx="5040559" cy="1143000"/>
          </a:xfrm>
        </p:spPr>
        <p:txBody>
          <a:bodyPr>
            <a:noAutofit/>
          </a:bodyPr>
          <a:lstStyle/>
          <a:p>
            <a:r>
              <a:rPr lang="pt-PT" sz="32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CEC PORTUGAL</a:t>
            </a:r>
            <a:endParaRPr lang="pt-PT" sz="3200" dirty="0"/>
          </a:p>
        </p:txBody>
      </p:sp>
      <p:pic>
        <p:nvPicPr>
          <p:cNvPr id="6" name="Imagem 5"/>
          <p:cNvPicPr/>
          <p:nvPr/>
        </p:nvPicPr>
        <p:blipFill rotWithShape="1">
          <a:blip r:embed="rId3"/>
          <a:srcRect l="23366" t="32449" r="38279" b="44101"/>
          <a:stretch/>
        </p:blipFill>
        <p:spPr bwMode="auto">
          <a:xfrm>
            <a:off x="107504" y="52019"/>
            <a:ext cx="2579370" cy="1001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11560" y="1367999"/>
            <a:ext cx="7848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OS MEUS AGRADECIMENTOS</a:t>
            </a:r>
          </a:p>
          <a:p>
            <a:pPr algn="ctr"/>
            <a:endParaRPr lang="pt-PT" sz="2000" dirty="0"/>
          </a:p>
          <a:p>
            <a:pPr algn="ctr"/>
            <a:r>
              <a:rPr lang="pt-PT" sz="2000" dirty="0" smtClean="0"/>
              <a:t>Maria do Céu Costa</a:t>
            </a:r>
          </a:p>
          <a:p>
            <a:pPr algn="ctr"/>
            <a:r>
              <a:rPr lang="pt-PT" sz="2000" dirty="0" err="1" smtClean="0"/>
              <a:t>Directora</a:t>
            </a:r>
            <a:endParaRPr lang="pt-PT" sz="2000" dirty="0" smtClean="0"/>
          </a:p>
          <a:p>
            <a:pPr algn="ctr"/>
            <a:r>
              <a:rPr lang="pt-PT" sz="2000" dirty="0" smtClean="0"/>
              <a:t>Email: </a:t>
            </a:r>
            <a:r>
              <a:rPr lang="pt-PT" sz="2000" dirty="0" smtClean="0">
                <a:hlinkClick r:id="rId4"/>
              </a:rPr>
              <a:t>ceu.costa@dg.consumidor.pt</a:t>
            </a:r>
            <a:endParaRPr lang="pt-PT" sz="2000" dirty="0" smtClean="0"/>
          </a:p>
          <a:p>
            <a:pPr algn="ctr"/>
            <a:endParaRPr lang="pt-PT" sz="2000" dirty="0"/>
          </a:p>
          <a:p>
            <a:pPr algn="ctr" hangingPunct="0"/>
            <a:r>
              <a:rPr lang="pt-PT" sz="2000" b="1" dirty="0"/>
              <a:t>Centro Europeu do Consumidor</a:t>
            </a:r>
            <a:endParaRPr lang="pt-PT" sz="2000" dirty="0"/>
          </a:p>
          <a:p>
            <a:pPr algn="ctr" hangingPunct="0"/>
            <a:r>
              <a:rPr lang="pt-PT" sz="2000" i="1" dirty="0" err="1"/>
              <a:t>European</a:t>
            </a:r>
            <a:r>
              <a:rPr lang="pt-PT" sz="2000" i="1" dirty="0"/>
              <a:t> </a:t>
            </a:r>
            <a:r>
              <a:rPr lang="pt-PT" sz="2000" i="1" dirty="0" err="1"/>
              <a:t>Consumer</a:t>
            </a:r>
            <a:r>
              <a:rPr lang="pt-PT" sz="2000" i="1" dirty="0"/>
              <a:t> Centre-Portugal</a:t>
            </a:r>
            <a:endParaRPr lang="pt-PT" sz="2000" dirty="0"/>
          </a:p>
          <a:p>
            <a:pPr algn="ctr" hangingPunct="0"/>
            <a:r>
              <a:rPr lang="pt-PT" sz="2000" b="1" dirty="0"/>
              <a:t>DIRECÇÃO-GERAL DO CONSUMIDOR</a:t>
            </a:r>
            <a:endParaRPr lang="pt-PT" sz="2000" dirty="0"/>
          </a:p>
          <a:p>
            <a:pPr algn="ctr" hangingPunct="0"/>
            <a:r>
              <a:rPr lang="pt-PT" sz="2000" u="sng" dirty="0" smtClean="0">
                <a:hlinkClick r:id="rId5"/>
              </a:rPr>
              <a:t>euroconsumo@dg.consumidor.pt</a:t>
            </a:r>
            <a:endParaRPr lang="pt-PT" sz="2000" dirty="0"/>
          </a:p>
          <a:p>
            <a:pPr algn="ctr" hangingPunct="0"/>
            <a:r>
              <a:rPr lang="pt-PT" sz="2000" u="sng" dirty="0">
                <a:hlinkClick r:id="rId6"/>
              </a:rPr>
              <a:t>http://</a:t>
            </a:r>
            <a:r>
              <a:rPr lang="pt-PT" sz="2000" u="sng" dirty="0" smtClean="0">
                <a:hlinkClick r:id="rId6"/>
              </a:rPr>
              <a:t>cec.consumidor.pt</a:t>
            </a:r>
            <a:endParaRPr lang="pt-PT" sz="2000" dirty="0"/>
          </a:p>
          <a:p>
            <a:pPr algn="ctr"/>
            <a:endParaRPr lang="pt-PT" sz="2000" dirty="0" smtClean="0"/>
          </a:p>
          <a:p>
            <a:pPr algn="ctr"/>
            <a:endParaRPr lang="pt-PT" sz="2000" dirty="0"/>
          </a:p>
          <a:p>
            <a:pPr algn="ctr"/>
            <a:r>
              <a:rPr lang="pt-PT" sz="2000" dirty="0" smtClean="0"/>
              <a:t>Mais informação sobre a Rede CEC: </a:t>
            </a:r>
            <a:r>
              <a:rPr lang="pt-PT" sz="2000" i="1" u="sng" dirty="0">
                <a:hlinkClick r:id="rId7"/>
              </a:rPr>
              <a:t>http://ec.europa.eu/consumers/ecc/index_en.htm</a:t>
            </a:r>
            <a:r>
              <a:rPr lang="pt-PT" sz="2000" i="1" dirty="0"/>
              <a:t> </a:t>
            </a:r>
            <a:endParaRPr lang="pt-PT" sz="20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6525344"/>
            <a:ext cx="9144000" cy="3461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solidFill>
                  <a:schemeClr val="bg1"/>
                </a:solidFill>
              </a:rPr>
              <a:t>CENTRO EUROPEU DO CONSUMIDOR - PORTUGAL</a:t>
            </a:r>
            <a:endParaRPr lang="pt-P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6525344"/>
            <a:ext cx="9144000" cy="3461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solidFill>
                  <a:schemeClr val="bg1"/>
                </a:solidFill>
              </a:rPr>
              <a:t>CENTRO EUROPEU DO CONSUMIDOR - PORTUGAL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755576" y="3212976"/>
            <a:ext cx="7992888" cy="21120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400" dirty="0" smtClean="0"/>
              <a:t>Se o contacto inicial com o comerciante </a:t>
            </a:r>
            <a:r>
              <a:rPr lang="pt-PT" sz="2400" dirty="0"/>
              <a:t>for </a:t>
            </a:r>
            <a:r>
              <a:rPr lang="pt-PT" sz="2400" dirty="0" smtClean="0"/>
              <a:t>infrutífero, em resultado de </a:t>
            </a:r>
            <a:r>
              <a:rPr lang="pt-PT" sz="2400" dirty="0"/>
              <a:t>abordagem amigável </a:t>
            </a:r>
            <a:r>
              <a:rPr lang="pt-PT" sz="2400" dirty="0" smtClean="0"/>
              <a:t>ou de intervenção de </a:t>
            </a:r>
            <a:r>
              <a:rPr lang="pt-PT" sz="2400" dirty="0"/>
              <a:t>meios alternativos </a:t>
            </a:r>
            <a:r>
              <a:rPr lang="pt-PT" sz="2400" dirty="0" smtClean="0"/>
              <a:t>reconhecidos, os </a:t>
            </a:r>
            <a:r>
              <a:rPr lang="pt-PT" sz="2400" dirty="0"/>
              <a:t>consumidores </a:t>
            </a:r>
            <a:r>
              <a:rPr lang="pt-PT" sz="2400" dirty="0" smtClean="0"/>
              <a:t>dificilmente </a:t>
            </a:r>
            <a:r>
              <a:rPr lang="pt-PT" sz="2400" dirty="0"/>
              <a:t>consideram a possibilidade de utilizar </a:t>
            </a:r>
            <a:r>
              <a:rPr lang="pt-PT" sz="2400" dirty="0" smtClean="0"/>
              <a:t>a via judicial, </a:t>
            </a:r>
            <a:r>
              <a:rPr lang="pt-PT" sz="2400" b="1" dirty="0"/>
              <a:t>geralmente dissuasora na maioria dos casos pelos custos inerentes e desproporcionados em relação ao montante do pedido</a:t>
            </a:r>
            <a:r>
              <a:rPr lang="pt-PT" sz="2400" b="1" dirty="0" smtClean="0"/>
              <a:t>.</a:t>
            </a:r>
            <a:endParaRPr lang="pt-PT" sz="2400" b="1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>
          <a:xfrm>
            <a:off x="2771800" y="1772816"/>
            <a:ext cx="5760640" cy="1540768"/>
          </a:xfrm>
        </p:spPr>
        <p:txBody>
          <a:bodyPr>
            <a:normAutofit fontScale="92500"/>
          </a:bodyPr>
          <a:lstStyle/>
          <a:p>
            <a:pPr lvl="1"/>
            <a:r>
              <a:rPr lang="pt-PT" sz="2400" dirty="0" smtClean="0"/>
              <a:t>Tentar o entendimento com o fornecedor</a:t>
            </a:r>
          </a:p>
          <a:p>
            <a:pPr lvl="1"/>
            <a:r>
              <a:rPr lang="pt-PT" sz="2400" dirty="0" smtClean="0"/>
              <a:t>Recorrer a uma via alternativa</a:t>
            </a:r>
          </a:p>
          <a:p>
            <a:pPr lvl="1"/>
            <a:r>
              <a:rPr lang="pt-PT" sz="2400" dirty="0" smtClean="0"/>
              <a:t>Recorrer aos tribunais</a:t>
            </a:r>
            <a:endParaRPr lang="pt-PT" sz="24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11560" y="265432"/>
            <a:ext cx="6912768" cy="1143000"/>
          </a:xfrm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RESOLUÇÃO DE CONFLITOS DE CONSUMO TRANSFRONTEIRIÇOS</a:t>
            </a:r>
            <a:endParaRPr lang="pt-PT" sz="2800" dirty="0"/>
          </a:p>
        </p:txBody>
      </p:sp>
      <p:pic>
        <p:nvPicPr>
          <p:cNvPr id="8" name="Picture 2" descr="C:\Users\mccosta\Desktop\RGB-72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555" y="19270"/>
            <a:ext cx="2000445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55576" y="5325015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/>
              <a:t>Num conflito transfronteiriço há ainda a considerar as dificuldades linguísticas e o desconhecimento das vias e procedimentos de cada país.</a:t>
            </a:r>
            <a:endParaRPr lang="pt-PT" sz="2200" dirty="0"/>
          </a:p>
        </p:txBody>
      </p:sp>
      <p:sp>
        <p:nvSpPr>
          <p:cNvPr id="10" name="Chamada em forma de nuvem 9"/>
          <p:cNvSpPr/>
          <p:nvPr/>
        </p:nvSpPr>
        <p:spPr>
          <a:xfrm>
            <a:off x="1043608" y="1556792"/>
            <a:ext cx="2088232" cy="1368152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>
                <a:solidFill>
                  <a:schemeClr val="tx1"/>
                </a:solidFill>
              </a:rPr>
              <a:t>O </a:t>
            </a:r>
            <a:r>
              <a:rPr lang="pt-PT" dirty="0" smtClean="0">
                <a:solidFill>
                  <a:schemeClr val="tx1"/>
                </a:solidFill>
              </a:rPr>
              <a:t>que fazer</a:t>
            </a:r>
            <a:r>
              <a:rPr lang="pt-PT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9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ccosta\Desktop\RGB-72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555" y="0"/>
            <a:ext cx="2000445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35225" y="413893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REDE CEC - “ECC-NET” - BREVE </a:t>
            </a:r>
            <a:r>
              <a:rPr lang="pt-PT" sz="28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APRESENTAÇÃO </a:t>
            </a:r>
            <a:r>
              <a:rPr lang="pt-PT" sz="28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pt-PT" sz="28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9" name="Picture 2" descr="Mapa C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831" y="1484784"/>
            <a:ext cx="3918012" cy="4320480"/>
          </a:xfrm>
          <a:prstGeom prst="rect">
            <a:avLst/>
          </a:prstGeom>
          <a:noFill/>
        </p:spPr>
      </p:pic>
      <p:sp>
        <p:nvSpPr>
          <p:cNvPr id="10" name="Marcador de Posição de Conteúdo 9"/>
          <p:cNvSpPr txBox="1">
            <a:spLocks noGrp="1"/>
          </p:cNvSpPr>
          <p:nvPr>
            <p:ph idx="1"/>
          </p:nvPr>
        </p:nvSpPr>
        <p:spPr>
          <a:xfrm>
            <a:off x="4716015" y="1505000"/>
            <a:ext cx="42484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2800" b="1" dirty="0" smtClean="0"/>
              <a:t>29</a:t>
            </a:r>
            <a:r>
              <a:rPr lang="pt-PT" sz="2800" dirty="0" smtClean="0">
                <a:solidFill>
                  <a:schemeClr val="accent3"/>
                </a:solidFill>
              </a:rPr>
              <a:t> </a:t>
            </a:r>
            <a:r>
              <a:rPr lang="pt-PT" sz="2800" b="1" dirty="0" smtClean="0">
                <a:solidFill>
                  <a:schemeClr val="accent3"/>
                </a:solidFill>
              </a:rPr>
              <a:t>Centros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800" b="1" dirty="0" smtClean="0">
                <a:solidFill>
                  <a:schemeClr val="accent3"/>
                </a:solidFill>
              </a:rPr>
              <a:t>(30 a partir de 1 </a:t>
            </a:r>
            <a:r>
              <a:rPr lang="pt-PT" sz="2800" b="1" dirty="0">
                <a:solidFill>
                  <a:schemeClr val="accent3"/>
                </a:solidFill>
              </a:rPr>
              <a:t> </a:t>
            </a:r>
            <a:r>
              <a:rPr lang="pt-PT" sz="2800" b="1" dirty="0" smtClean="0">
                <a:solidFill>
                  <a:schemeClr val="accent3"/>
                </a:solidFill>
              </a:rPr>
              <a:t>de Julho  Croácia)</a:t>
            </a:r>
          </a:p>
          <a:p>
            <a:pPr marL="0" indent="0">
              <a:spcBef>
                <a:spcPts val="0"/>
              </a:spcBef>
              <a:buNone/>
            </a:pPr>
            <a:endParaRPr lang="pt-PT" sz="2800" b="1" dirty="0" smtClean="0">
              <a:solidFill>
                <a:schemeClr val="accent3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PT" sz="2800" b="1" dirty="0" smtClean="0"/>
              <a:t>1</a:t>
            </a:r>
            <a:r>
              <a:rPr lang="pt-PT" sz="2800" b="1" dirty="0" smtClean="0">
                <a:solidFill>
                  <a:schemeClr val="accent3"/>
                </a:solidFill>
              </a:rPr>
              <a:t> em cada Estado-Membro da União Europeia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800" b="1" dirty="0" smtClean="0"/>
              <a:t>1</a:t>
            </a:r>
            <a:r>
              <a:rPr lang="pt-PT" sz="2800" b="1" dirty="0" smtClean="0">
                <a:solidFill>
                  <a:schemeClr val="accent3"/>
                </a:solidFill>
              </a:rPr>
              <a:t> na Islândia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800" b="1" dirty="0" smtClean="0"/>
              <a:t>1</a:t>
            </a:r>
            <a:r>
              <a:rPr lang="pt-PT" sz="2800" b="1" dirty="0" smtClean="0">
                <a:solidFill>
                  <a:schemeClr val="accent3"/>
                </a:solidFill>
              </a:rPr>
              <a:t> na Noruega</a:t>
            </a:r>
          </a:p>
          <a:p>
            <a:pPr marL="0" indent="0">
              <a:spcBef>
                <a:spcPts val="0"/>
              </a:spcBef>
              <a:buNone/>
            </a:pPr>
            <a:endParaRPr lang="pt-PT" sz="2800" b="1" dirty="0" smtClean="0">
              <a:solidFill>
                <a:schemeClr val="accent3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6525344"/>
            <a:ext cx="9144000" cy="3461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solidFill>
                  <a:schemeClr val="bg1"/>
                </a:solidFill>
              </a:rPr>
              <a:t>CENTRO EUROPEU DO CONSUMIDOR - PORTUGAL</a:t>
            </a:r>
            <a:endParaRPr lang="pt-P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923112" cy="792088"/>
          </a:xfrm>
        </p:spPr>
        <p:txBody>
          <a:bodyPr>
            <a:normAutofit fontScale="90000"/>
          </a:bodyPr>
          <a:lstStyle/>
          <a:p>
            <a:r>
              <a:rPr lang="pt-PT" sz="31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Criação da Rede CEC – “ECC-Net” </a:t>
            </a:r>
            <a:br>
              <a:rPr lang="pt-PT" sz="31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</a:br>
            <a:r>
              <a:rPr lang="pt-PT" sz="31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(estrutura atual existe desde 2005)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PT" dirty="0" smtClean="0">
                <a:latin typeface="Calibri" pitchFamily="34" charset="0"/>
              </a:rPr>
              <a:t>Por </a:t>
            </a:r>
            <a:r>
              <a:rPr lang="pt-PT" dirty="0">
                <a:latin typeface="Calibri" pitchFamily="34" charset="0"/>
              </a:rPr>
              <a:t>iniciativa da </a:t>
            </a:r>
            <a:r>
              <a:rPr lang="pt-PT" b="1" dirty="0">
                <a:latin typeface="Calibri" pitchFamily="34" charset="0"/>
              </a:rPr>
              <a:t>Comissão Europeia </a:t>
            </a:r>
            <a:r>
              <a:rPr lang="pt-PT" dirty="0">
                <a:latin typeface="Calibri" pitchFamily="34" charset="0"/>
              </a:rPr>
              <a:t>no âmbito das </a:t>
            </a:r>
            <a:r>
              <a:rPr lang="pt-PT" b="1" dirty="0">
                <a:latin typeface="Calibri" pitchFamily="34" charset="0"/>
              </a:rPr>
              <a:t>ações conjuntas </a:t>
            </a:r>
            <a:r>
              <a:rPr lang="pt-PT" b="1" dirty="0" smtClean="0">
                <a:latin typeface="Calibri" pitchFamily="34" charset="0"/>
              </a:rPr>
              <a:t>a desenvolver com entidades dos Estados-membros, </a:t>
            </a:r>
            <a:r>
              <a:rPr lang="pt-PT" dirty="0" smtClean="0">
                <a:latin typeface="Calibri" pitchFamily="34" charset="0"/>
              </a:rPr>
              <a:t>em regime de cofinanciamento e enquadradas pelas </a:t>
            </a:r>
            <a:r>
              <a:rPr lang="pt-PT" b="1" dirty="0" smtClean="0">
                <a:latin typeface="Calibri" pitchFamily="34" charset="0"/>
              </a:rPr>
              <a:t>linhas estratégicas </a:t>
            </a:r>
            <a:r>
              <a:rPr lang="pt-PT" dirty="0" smtClean="0">
                <a:latin typeface="Calibri" pitchFamily="34" charset="0"/>
              </a:rPr>
              <a:t>definidas </a:t>
            </a:r>
            <a:r>
              <a:rPr lang="pt-PT" dirty="0">
                <a:latin typeface="Calibri" pitchFamily="34" charset="0"/>
              </a:rPr>
              <a:t>nos </a:t>
            </a:r>
            <a:r>
              <a:rPr lang="pt-PT" b="1" dirty="0">
                <a:latin typeface="Calibri" pitchFamily="34" charset="0"/>
              </a:rPr>
              <a:t>programas </a:t>
            </a:r>
            <a:r>
              <a:rPr lang="pt-PT" b="1" dirty="0" smtClean="0">
                <a:latin typeface="Calibri" pitchFamily="34" charset="0"/>
              </a:rPr>
              <a:t>plurianuais  </a:t>
            </a:r>
            <a:r>
              <a:rPr lang="pt-PT" dirty="0" smtClean="0">
                <a:latin typeface="Calibri" pitchFamily="34" charset="0"/>
              </a:rPr>
              <a:t>orientados para a </a:t>
            </a:r>
            <a:r>
              <a:rPr lang="pt-PT" b="1" dirty="0" smtClean="0">
                <a:latin typeface="Calibri" pitchFamily="34" charset="0"/>
              </a:rPr>
              <a:t>política dos consumidores</a:t>
            </a:r>
            <a:r>
              <a:rPr lang="pt-PT" dirty="0" smtClean="0">
                <a:latin typeface="Calibri" pitchFamily="34" charset="0"/>
              </a:rPr>
              <a:t> </a:t>
            </a:r>
            <a:r>
              <a:rPr lang="pt-PT" dirty="0">
                <a:latin typeface="Calibri" pitchFamily="34" charset="0"/>
              </a:rPr>
              <a:t>na União Europeia. </a:t>
            </a:r>
            <a:endParaRPr lang="pt-PT" dirty="0" smtClean="0">
              <a:latin typeface="Calibri" pitchFamily="34" charset="0"/>
            </a:endParaRPr>
          </a:p>
          <a:p>
            <a:pPr marL="0" indent="0" algn="just">
              <a:buNone/>
            </a:pPr>
            <a:endParaRPr lang="pt-PT" dirty="0" smtClean="0">
              <a:latin typeface="Calibri" pitchFamily="34" charset="0"/>
            </a:endParaRPr>
          </a:p>
          <a:p>
            <a:r>
              <a:rPr lang="pt-PT" dirty="0" smtClean="0"/>
              <a:t>Ação conjunta de enquadramento: </a:t>
            </a:r>
          </a:p>
          <a:p>
            <a:pPr marL="0" indent="0">
              <a:buNone/>
            </a:pPr>
            <a:r>
              <a:rPr lang="pt-PT" dirty="0"/>
              <a:t>C</a:t>
            </a:r>
            <a:r>
              <a:rPr lang="pt-PT" dirty="0" smtClean="0"/>
              <a:t>onstituição de </a:t>
            </a:r>
            <a:r>
              <a:rPr lang="pt-PT" dirty="0"/>
              <a:t>redes comunitárias de </a:t>
            </a:r>
            <a:r>
              <a:rPr lang="pt-PT" b="1" dirty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prestação de informação e de assistência aos consumidores </a:t>
            </a:r>
            <a:r>
              <a:rPr lang="pt-PT" dirty="0"/>
              <a:t>com o objetivo de os ajudar a exercer os seus direitos e obter acesso a vias adequadas de resolução de </a:t>
            </a:r>
            <a:r>
              <a:rPr lang="pt-PT" dirty="0" smtClean="0"/>
              <a:t>litígios, </a:t>
            </a:r>
            <a:r>
              <a:rPr lang="pt-PT" dirty="0"/>
              <a:t>incluindo a mecanismos extrajudiciais de resolução de litígios em linha</a:t>
            </a:r>
            <a:r>
              <a:rPr lang="pt-PT" dirty="0" smtClean="0"/>
              <a:t> </a:t>
            </a:r>
            <a:r>
              <a:rPr lang="pt-PT" b="1" dirty="0"/>
              <a:t>(Rede de Centros Europeus do Consumidor</a:t>
            </a:r>
            <a:r>
              <a:rPr lang="pt-PT" b="1" dirty="0" smtClean="0"/>
              <a:t>)</a:t>
            </a:r>
            <a:r>
              <a:rPr lang="pt-PT" dirty="0" smtClean="0"/>
              <a:t>.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b="1" dirty="0" smtClean="0">
                <a:solidFill>
                  <a:schemeClr val="accent3">
                    <a:lumMod val="75000"/>
                  </a:schemeClr>
                </a:solidFill>
              </a:rPr>
              <a:t>A Rede CEC é coordenada pela DGSANCO (DG Saúde e Consumidores)</a:t>
            </a: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4" name="Picture 2" descr="C:\Users\mccosta\Desktop\RGB-72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555" y="0"/>
            <a:ext cx="2000445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6525344"/>
            <a:ext cx="9144000" cy="3461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solidFill>
                  <a:schemeClr val="bg1"/>
                </a:solidFill>
              </a:rPr>
              <a:t>CENTRO EUROPEU DO CONSUMIDOR - PORTUGAL</a:t>
            </a:r>
            <a:endParaRPr lang="pt-P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Rede CEC – “ECC-Net” </a:t>
            </a:r>
            <a:r>
              <a:rPr lang="pt-PT" sz="28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pt-PT" sz="28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</a:br>
            <a:r>
              <a:rPr lang="pt-PT" sz="2800" b="1" dirty="0" smtClean="0">
                <a:solidFill>
                  <a:schemeClr val="accent3">
                    <a:lumMod val="75000"/>
                  </a:schemeClr>
                </a:solidFill>
              </a:rPr>
              <a:t>Missão, objeto e âmbito geográfico</a:t>
            </a:r>
            <a:endParaRPr lang="pt-PT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130474" y="1844824"/>
            <a:ext cx="4546848" cy="2016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2200" b="1" dirty="0" smtClean="0">
                <a:latin typeface="Calibri" pitchFamily="34" charset="0"/>
              </a:rPr>
              <a:t>Informar </a:t>
            </a:r>
            <a:r>
              <a:rPr lang="pt-PT" sz="2200" b="1" dirty="0">
                <a:latin typeface="Calibri" pitchFamily="34" charset="0"/>
              </a:rPr>
              <a:t>sobre os direitos dos consumidores </a:t>
            </a:r>
            <a:r>
              <a:rPr lang="pt-PT" sz="2200" b="1" dirty="0" smtClean="0">
                <a:latin typeface="Calibri" pitchFamily="34" charset="0"/>
              </a:rPr>
              <a:t>nas compras transfronteiriças</a:t>
            </a:r>
            <a:r>
              <a:rPr lang="pt-PT" sz="2200" dirty="0" smtClean="0">
                <a:latin typeface="Calibri" pitchFamily="34" charset="0"/>
              </a:rPr>
              <a:t> de bens e serviços realizadas a empresas estabelecidas na </a:t>
            </a:r>
            <a:r>
              <a:rPr lang="pt-PT" sz="2200" b="1" dirty="0">
                <a:latin typeface="Calibri" pitchFamily="34" charset="0"/>
              </a:rPr>
              <a:t>União Europeia, Islândia e </a:t>
            </a:r>
            <a:r>
              <a:rPr lang="pt-PT" sz="2200" b="1" dirty="0" smtClean="0">
                <a:latin typeface="Calibri" pitchFamily="34" charset="0"/>
              </a:rPr>
              <a:t>Noruega</a:t>
            </a:r>
            <a:r>
              <a:rPr lang="pt-PT" sz="2200" dirty="0" smtClean="0">
                <a:latin typeface="Calibri" pitchFamily="34" charset="0"/>
              </a:rPr>
              <a:t> </a:t>
            </a:r>
            <a:endParaRPr lang="pt-PT" sz="2200" dirty="0">
              <a:latin typeface="Calibri" pitchFamily="34" charset="0"/>
            </a:endParaRPr>
          </a:p>
        </p:txBody>
      </p:sp>
      <p:pic>
        <p:nvPicPr>
          <p:cNvPr id="4" name="Picture 2" descr="C:\Users\mccosta\Desktop\RGB-72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555" y="0"/>
            <a:ext cx="2000445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042086" y="1916832"/>
            <a:ext cx="2808312" cy="38164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</a:rPr>
              <a:t>Promover a confiança dos consumidores no mercado interno europeu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139952" y="4149080"/>
            <a:ext cx="44644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200" dirty="0">
                <a:latin typeface="Calibri" pitchFamily="34" charset="0"/>
              </a:rPr>
              <a:t>Prestar </a:t>
            </a:r>
            <a:r>
              <a:rPr lang="pt-PT" sz="2200" b="1" dirty="0">
                <a:latin typeface="Calibri" pitchFamily="34" charset="0"/>
              </a:rPr>
              <a:t>assistência na resolução de problemas com os fornecedores</a:t>
            </a:r>
            <a:r>
              <a:rPr lang="pt-PT" sz="2200" dirty="0">
                <a:latin typeface="Calibri" pitchFamily="34" charset="0"/>
              </a:rPr>
              <a:t>, facilitando o contacto entre as partes e informando sobre os meios de resolução dos conflitos de consumo.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525344"/>
            <a:ext cx="9144000" cy="3461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solidFill>
                  <a:schemeClr val="bg1"/>
                </a:solidFill>
              </a:rPr>
              <a:t>CENTRO EUROPEU DO CONSUMIDOR - PORTUGAL</a:t>
            </a:r>
            <a:endParaRPr lang="pt-P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Rede CEC – “ECC-Net” </a:t>
            </a:r>
            <a:br>
              <a:rPr lang="pt-PT" sz="28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</a:br>
            <a:r>
              <a:rPr lang="pt-PT" sz="2800" b="1" dirty="0" smtClean="0">
                <a:solidFill>
                  <a:schemeClr val="accent3">
                    <a:lumMod val="75000"/>
                  </a:schemeClr>
                </a:solidFill>
              </a:rPr>
              <a:t>Domínios </a:t>
            </a:r>
            <a:r>
              <a:rPr lang="pt-PT" sz="2800" b="1" dirty="0">
                <a:solidFill>
                  <a:schemeClr val="accent3">
                    <a:lumMod val="75000"/>
                  </a:schemeClr>
                </a:solidFill>
              </a:rPr>
              <a:t>de </a:t>
            </a:r>
            <a:r>
              <a:rPr lang="pt-PT" sz="2800" b="1" dirty="0" smtClean="0">
                <a:solidFill>
                  <a:schemeClr val="accent3">
                    <a:lumMod val="75000"/>
                  </a:schemeClr>
                </a:solidFill>
              </a:rPr>
              <a:t>intervenção </a:t>
            </a:r>
            <a:endParaRPr lang="pt-PT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7704856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PT" sz="2600" b="1" dirty="0"/>
              <a:t>L</a:t>
            </a:r>
            <a:r>
              <a:rPr lang="pt-PT" sz="2600" b="1" dirty="0" smtClean="0"/>
              <a:t>egislação comunitária com relevância transfronteiriça em mais de 20 domínios. </a:t>
            </a:r>
          </a:p>
          <a:p>
            <a:pPr marL="0" indent="0">
              <a:buNone/>
            </a:pPr>
            <a:endParaRPr lang="pt-PT" sz="2800" dirty="0" smtClean="0"/>
          </a:p>
          <a:p>
            <a:pPr marL="0" indent="0">
              <a:buNone/>
            </a:pPr>
            <a:r>
              <a:rPr lang="pt-PT" sz="2600" b="1" dirty="0" smtClean="0"/>
              <a:t>Alguns exemplos: </a:t>
            </a:r>
          </a:p>
          <a:p>
            <a:pPr lvl="1"/>
            <a:r>
              <a:rPr lang="pt-PT" sz="2600" b="1" dirty="0" smtClean="0"/>
              <a:t>Comércio eletrónico</a:t>
            </a:r>
          </a:p>
          <a:p>
            <a:pPr lvl="1"/>
            <a:r>
              <a:rPr lang="pt-PT" sz="2600" b="1" dirty="0" smtClean="0"/>
              <a:t>Viagens organizadas</a:t>
            </a:r>
          </a:p>
          <a:p>
            <a:pPr lvl="1"/>
            <a:r>
              <a:rPr lang="pt-PT" sz="2600" b="1" dirty="0" smtClean="0"/>
              <a:t>Transporte de passageiros e de bagagem (autocarro, avião, barco e comboio)</a:t>
            </a:r>
          </a:p>
          <a:p>
            <a:pPr lvl="1"/>
            <a:r>
              <a:rPr lang="pt-PT" sz="2600" b="1" dirty="0" smtClean="0"/>
              <a:t>Garantias na venda de bens de consumo</a:t>
            </a:r>
          </a:p>
          <a:p>
            <a:pPr lvl="1"/>
            <a:r>
              <a:rPr lang="pt-PT" sz="2600" b="1" dirty="0" smtClean="0"/>
              <a:t>Prestação de serviços</a:t>
            </a:r>
          </a:p>
          <a:p>
            <a:pPr lvl="1"/>
            <a:r>
              <a:rPr lang="pt-PT" sz="2600" b="1" dirty="0"/>
              <a:t>Contratos negociados à distância</a:t>
            </a:r>
          </a:p>
          <a:p>
            <a:pPr marL="457200" lvl="1" indent="0">
              <a:buNone/>
            </a:pPr>
            <a:endParaRPr lang="pt-PT" sz="2600" b="1" dirty="0" smtClean="0"/>
          </a:p>
          <a:p>
            <a:pPr marL="0" indent="0">
              <a:buNone/>
            </a:pPr>
            <a:r>
              <a:rPr lang="pt-PT" sz="2600" b="1" dirty="0" smtClean="0"/>
              <a:t>…</a:t>
            </a: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4" name="Picture 2" descr="C:\Users\mccosta\Desktop\RGB-72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555" y="0"/>
            <a:ext cx="2000445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6525344"/>
            <a:ext cx="9144000" cy="3461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solidFill>
                  <a:schemeClr val="bg1"/>
                </a:solidFill>
              </a:rPr>
              <a:t>CENTRO EUROPEU DO CONSUMIDOR - PORTUGAL</a:t>
            </a:r>
            <a:endParaRPr lang="pt-P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922114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Rede CEC – “ECC-Net” </a:t>
            </a:r>
            <a:r>
              <a:rPr lang="pt-PT" sz="28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-  </a:t>
            </a:r>
            <a:r>
              <a:rPr lang="pt-PT" sz="2800" b="1" dirty="0" smtClean="0">
                <a:solidFill>
                  <a:schemeClr val="accent3">
                    <a:lumMod val="75000"/>
                  </a:schemeClr>
                </a:solidFill>
              </a:rPr>
              <a:t>Recursos</a:t>
            </a:r>
            <a:endParaRPr lang="pt-PT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368000"/>
            <a:ext cx="3898776" cy="5085335"/>
          </a:xfrm>
        </p:spPr>
        <p:txBody>
          <a:bodyPr>
            <a:normAutofit lnSpcReduction="10000"/>
          </a:bodyPr>
          <a:lstStyle/>
          <a:p>
            <a:r>
              <a:rPr lang="pt-PT" sz="2400" dirty="0" smtClean="0"/>
              <a:t>Recursos humanos:</a:t>
            </a:r>
          </a:p>
          <a:p>
            <a:pPr marL="742950" lvl="2" indent="-342900"/>
            <a:r>
              <a:rPr lang="pt-PT" sz="2000" dirty="0" smtClean="0"/>
              <a:t>Exigência de </a:t>
            </a:r>
            <a:r>
              <a:rPr lang="pt-PT" sz="2000" b="1" dirty="0" smtClean="0"/>
              <a:t>1 </a:t>
            </a:r>
            <a:r>
              <a:rPr lang="pt-PT" sz="2000" b="1" dirty="0"/>
              <a:t>jurista a tempo </a:t>
            </a:r>
            <a:r>
              <a:rPr lang="pt-PT" sz="2000" b="1" dirty="0" smtClean="0"/>
              <a:t>inteiro</a:t>
            </a:r>
            <a:endParaRPr lang="pt-PT" sz="2400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pt-PT" sz="2400" b="1" dirty="0"/>
              <a:t>Inglês</a:t>
            </a:r>
            <a:r>
              <a:rPr lang="pt-PT" sz="2400" dirty="0"/>
              <a:t> como idioma de </a:t>
            </a:r>
            <a:r>
              <a:rPr lang="pt-PT" sz="2400" dirty="0" smtClean="0"/>
              <a:t>trabalho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PT" sz="2400" b="1" dirty="0" smtClean="0"/>
              <a:t>Ferramenta eletrónica de gestão de </a:t>
            </a:r>
            <a:r>
              <a:rPr lang="pt-PT" sz="2400" b="1" dirty="0"/>
              <a:t>processos</a:t>
            </a:r>
            <a:r>
              <a:rPr lang="pt-PT" sz="2400" dirty="0"/>
              <a:t>, </a:t>
            </a:r>
            <a:r>
              <a:rPr lang="pt-PT" sz="2400" dirty="0" smtClean="0"/>
              <a:t>que suporta </a:t>
            </a:r>
            <a:r>
              <a:rPr lang="pt-PT" sz="2400" dirty="0"/>
              <a:t>o funcionamento em rede de forma rápida e eficiente</a:t>
            </a:r>
            <a:endParaRPr lang="pt-PT" sz="2400" dirty="0" smtClean="0"/>
          </a:p>
          <a:p>
            <a:r>
              <a:rPr lang="pt-PT" sz="2400" b="1" dirty="0" smtClean="0"/>
              <a:t>Formulário eletrónico </a:t>
            </a:r>
            <a:r>
              <a:rPr lang="pt-PT" sz="2400" dirty="0" smtClean="0"/>
              <a:t>de reclamação em várias línguas</a:t>
            </a:r>
          </a:p>
          <a:p>
            <a:r>
              <a:rPr lang="pt-PT" sz="2400" dirty="0" smtClean="0"/>
              <a:t> </a:t>
            </a:r>
            <a:r>
              <a:rPr lang="pt-PT" sz="2400" b="1" dirty="0" smtClean="0"/>
              <a:t>Sítio na Internet </a:t>
            </a:r>
          </a:p>
        </p:txBody>
      </p:sp>
      <p:pic>
        <p:nvPicPr>
          <p:cNvPr id="4" name="Picture 2" descr="C:\Users\mccosta\Desktop\RGB-72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555" y="0"/>
            <a:ext cx="2000445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/>
          <p:nvPr/>
        </p:nvPicPr>
        <p:blipFill rotWithShape="1">
          <a:blip r:embed="rId3"/>
          <a:srcRect t="6020" b="4348"/>
          <a:stretch/>
        </p:blipFill>
        <p:spPr bwMode="auto">
          <a:xfrm>
            <a:off x="4211959" y="1700808"/>
            <a:ext cx="2057773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314426" y="5558950"/>
            <a:ext cx="41155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>
                <a:solidFill>
                  <a:schemeClr val="accent3">
                    <a:lumMod val="75000"/>
                  </a:schemeClr>
                </a:solidFill>
              </a:rPr>
              <a:t>O serviço prestado pelos centros é gratuito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9"/>
            <a:ext cx="230425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0" y="6525344"/>
            <a:ext cx="9144000" cy="3461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solidFill>
                  <a:schemeClr val="bg1"/>
                </a:solidFill>
              </a:rPr>
              <a:t>CENTRO EUROPEU DO CONSUMIDOR - PORTUGAL</a:t>
            </a:r>
            <a:endParaRPr lang="pt-P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128792" cy="850106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Rede CEC – “</a:t>
            </a:r>
            <a:r>
              <a:rPr lang="pt-PT" sz="28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ECC-Net” - Principais atividades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68000"/>
            <a:ext cx="8229600" cy="5157344"/>
          </a:xfrm>
        </p:spPr>
        <p:txBody>
          <a:bodyPr>
            <a:normAutofit fontScale="85000" lnSpcReduction="20000"/>
          </a:bodyPr>
          <a:lstStyle/>
          <a:p>
            <a:r>
              <a:rPr lang="pt-PT" sz="2600" dirty="0" smtClean="0"/>
              <a:t>Mais de </a:t>
            </a:r>
            <a:r>
              <a:rPr lang="pt-PT" sz="2600" b="1" dirty="0" smtClean="0"/>
              <a:t>70.000 solicitações por ano </a:t>
            </a:r>
            <a:r>
              <a:rPr lang="pt-PT" sz="2600" dirty="0" smtClean="0"/>
              <a:t>(65% reclamações; 55% pedidos de informação)</a:t>
            </a:r>
          </a:p>
          <a:p>
            <a:pPr lvl="1"/>
            <a:r>
              <a:rPr lang="pt-PT" sz="2600" dirty="0" smtClean="0"/>
              <a:t>50% das solicitações são recebidas por: Alemanha, França, Reino Unido, Itália, Bélgica, Irlanda, Espanha e Suécia</a:t>
            </a:r>
          </a:p>
          <a:p>
            <a:pPr lvl="1"/>
            <a:r>
              <a:rPr lang="pt-PT" sz="2600" dirty="0" smtClean="0"/>
              <a:t>Mais de 30% das reclamações têm origem no setor dos transportes</a:t>
            </a:r>
          </a:p>
          <a:p>
            <a:pPr lvl="1"/>
            <a:r>
              <a:rPr lang="pt-PT" sz="2600" dirty="0" smtClean="0"/>
              <a:t>60% estão relacionadas com compras em linha</a:t>
            </a:r>
          </a:p>
          <a:p>
            <a:pPr lvl="1"/>
            <a:r>
              <a:rPr lang="pt-PT" sz="2600" dirty="0"/>
              <a:t>45% </a:t>
            </a:r>
            <a:r>
              <a:rPr lang="pt-PT" sz="2600" dirty="0" smtClean="0"/>
              <a:t>das reclamações são geridas </a:t>
            </a:r>
            <a:r>
              <a:rPr lang="pt-PT" sz="2600" dirty="0"/>
              <a:t>em </a:t>
            </a:r>
            <a:r>
              <a:rPr lang="pt-PT" sz="2600" dirty="0" smtClean="0"/>
              <a:t>rede</a:t>
            </a:r>
            <a:endParaRPr lang="pt-PT" sz="2600" dirty="0"/>
          </a:p>
          <a:p>
            <a:pPr lvl="2"/>
            <a:r>
              <a:rPr lang="pt-PT" sz="2600" dirty="0" smtClean="0"/>
              <a:t>50% </a:t>
            </a:r>
            <a:r>
              <a:rPr lang="pt-PT" sz="2600" dirty="0"/>
              <a:t>obtêm solução amigável</a:t>
            </a:r>
          </a:p>
          <a:p>
            <a:pPr lvl="2"/>
            <a:r>
              <a:rPr lang="pt-PT" sz="2600" dirty="0"/>
              <a:t>30% não </a:t>
            </a:r>
            <a:r>
              <a:rPr lang="pt-PT" sz="2600" dirty="0" smtClean="0"/>
              <a:t>têm </a:t>
            </a:r>
            <a:r>
              <a:rPr lang="pt-PT" sz="2600" dirty="0"/>
              <a:t>solução por falta de acordo dos fornecedores </a:t>
            </a:r>
            <a:r>
              <a:rPr lang="pt-PT" sz="2600" dirty="0" smtClean="0"/>
              <a:t>reclamados</a:t>
            </a:r>
          </a:p>
          <a:p>
            <a:r>
              <a:rPr lang="pt-PT" sz="2600" dirty="0" smtClean="0"/>
              <a:t>Campanhas de informação</a:t>
            </a:r>
          </a:p>
          <a:p>
            <a:r>
              <a:rPr lang="pt-PT" sz="2600" dirty="0" smtClean="0"/>
              <a:t>Cooperação com entidades reguladoras e de fiscalização</a:t>
            </a:r>
          </a:p>
          <a:p>
            <a:r>
              <a:rPr lang="pt-PT" sz="2600" dirty="0" smtClean="0"/>
              <a:t>Relatórios periódicos sobre questões relevantes (transporte aéreo, comércio eletrónico, acesso à justiça – meios alternativos e processo judicial para pequenos montantes)</a:t>
            </a:r>
          </a:p>
          <a:p>
            <a:pPr lvl="1"/>
            <a:endParaRPr lang="pt-PT" dirty="0" smtClean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4" name="Picture 2" descr="C:\Users\mccosta\Desktop\RGB-72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555" y="0"/>
            <a:ext cx="2000445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6525344"/>
            <a:ext cx="9144000" cy="3461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solidFill>
                  <a:schemeClr val="bg1"/>
                </a:solidFill>
              </a:rPr>
              <a:t>CENTRO EUROPEU DO CONSUMIDOR - PORTUGAL</a:t>
            </a:r>
            <a:endParaRPr lang="pt-P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1989</Words>
  <Application>Microsoft Office PowerPoint</Application>
  <PresentationFormat>Apresentação no Ecrã (4:3)</PresentationFormat>
  <Paragraphs>202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RESOLUÇÃO DE CONFLITOS DE CONSUMO TRANSFRONTEIRIÇOS</vt:lpstr>
      <vt:lpstr>RESOLUÇÃO DE CONFLITOS DE CONSUMO TRANSFRONTEIRIÇOS</vt:lpstr>
      <vt:lpstr>Apresentação do PowerPoint</vt:lpstr>
      <vt:lpstr>Criação da Rede CEC – “ECC-Net”  (estrutura atual existe desde 2005)</vt:lpstr>
      <vt:lpstr>Rede CEC – “ECC-Net”  Missão, objeto e âmbito geográfico</vt:lpstr>
      <vt:lpstr>Rede CEC – “ECC-Net”  Domínios de intervenção </vt:lpstr>
      <vt:lpstr>Rede CEC – “ECC-Net”  -  Recursos</vt:lpstr>
      <vt:lpstr>Rede CEC – “ECC-Net” - Principais atividades</vt:lpstr>
      <vt:lpstr>O CENTRO EUROPEU DO CONSUMIDOR EM PORTUGAL</vt:lpstr>
      <vt:lpstr>CEC PORTUGAL MATERIAIS INFORMATIVOS</vt:lpstr>
      <vt:lpstr>PROMOVER O ACESSO À VIA JUDICIAL</vt:lpstr>
      <vt:lpstr>O processo europeu para ações de pequeno montante - Regulamento 861/2007, de 11 de Julho, em vigor desde 1 de janeiro de 2009 </vt:lpstr>
      <vt:lpstr>O processo europeu para ações de pequeno montante - Regulamento 861/2007, de 11 de Julho, em vigor desde 1 de janeiro de 2009</vt:lpstr>
      <vt:lpstr> Custo-benefício do processo  Exemplo 1 - consumidor alemão /  / empresa portuguesa (companhia aérea) </vt:lpstr>
      <vt:lpstr>Custo-benefício do processo  Exemplo 2 - consumidor luxemburguês /  / empresa portuguesa (fabrico de móveis)</vt:lpstr>
      <vt:lpstr>Dificuldades na aplicação do processo europeu para pequenos montantes</vt:lpstr>
      <vt:lpstr>Dificuldades na aplicação do processo europeu para pequenos montantes</vt:lpstr>
      <vt:lpstr>Como melhorar a aplicação do processo europeu para pequenos montantes</vt:lpstr>
      <vt:lpstr>CEC PORTUGAL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(DGC) Ceu Costa</dc:creator>
  <cp:lastModifiedBy>(DGC) Ceu Costa</cp:lastModifiedBy>
  <cp:revision>184</cp:revision>
  <dcterms:created xsi:type="dcterms:W3CDTF">2012-09-17T15:30:36Z</dcterms:created>
  <dcterms:modified xsi:type="dcterms:W3CDTF">2013-06-07T16:39:19Z</dcterms:modified>
</cp:coreProperties>
</file>