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68" r:id="rId2"/>
    <p:sldId id="259" r:id="rId3"/>
    <p:sldId id="258" r:id="rId4"/>
    <p:sldId id="256" r:id="rId5"/>
    <p:sldId id="257" r:id="rId6"/>
    <p:sldId id="271" r:id="rId7"/>
    <p:sldId id="272" r:id="rId8"/>
    <p:sldId id="260" r:id="rId9"/>
    <p:sldId id="261" r:id="rId10"/>
    <p:sldId id="262" r:id="rId11"/>
    <p:sldId id="263" r:id="rId12"/>
    <p:sldId id="266" r:id="rId13"/>
    <p:sldId id="267" r:id="rId14"/>
    <p:sldId id="264" r:id="rId15"/>
    <p:sldId id="265" r:id="rId16"/>
    <p:sldId id="269" r:id="rId17"/>
    <p:sldId id="270" r:id="rId1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Sem Título" id="{E3B24D8D-A10E-4766-B1AD-FA30994A6EB2}">
          <p14:sldIdLst>
            <p14:sldId id="268"/>
            <p14:sldId id="259"/>
            <p14:sldId id="258"/>
            <p14:sldId id="256"/>
            <p14:sldId id="257"/>
            <p14:sldId id="271"/>
            <p14:sldId id="272"/>
            <p14:sldId id="260"/>
            <p14:sldId id="261"/>
            <p14:sldId id="262"/>
            <p14:sldId id="263"/>
            <p14:sldId id="266"/>
            <p14:sldId id="267"/>
            <p14:sldId id="264"/>
            <p14:sldId id="265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8354-DCB1-4CBD-AF1C-67E8DF3E47C5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705D4-659F-4842-A19D-274AF5D261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924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1EB908-F182-47F9-94C9-8B19C4F7DE3B}" type="datetimeFigureOut">
              <a:rPr lang="pt-PT" smtClean="0"/>
              <a:t>08-06-2013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3227D9-F684-4D0B-8BD4-40AD9DBC186C}" type="slidenum">
              <a:rPr lang="pt-PT" smtClean="0"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864096"/>
          </a:xfrm>
        </p:spPr>
        <p:txBody>
          <a:bodyPr>
            <a:normAutofit/>
          </a:bodyPr>
          <a:lstStyle/>
          <a:p>
            <a:r>
              <a:rPr lang="pt-PT" sz="2800" dirty="0" err="1" smtClean="0">
                <a:solidFill>
                  <a:srgbClr val="FFFFFF"/>
                </a:solidFill>
              </a:rPr>
              <a:t>Iii</a:t>
            </a:r>
            <a:r>
              <a:rPr lang="pt-PT" sz="2800" dirty="0" smtClean="0">
                <a:solidFill>
                  <a:srgbClr val="FFFFFF"/>
                </a:solidFill>
              </a:rPr>
              <a:t> jornadas do instituto </a:t>
            </a:r>
            <a:br>
              <a:rPr lang="pt-PT" sz="2800" dirty="0" smtClean="0">
                <a:solidFill>
                  <a:srgbClr val="FFFFFF"/>
                </a:solidFill>
              </a:rPr>
            </a:br>
            <a:r>
              <a:rPr lang="pt-PT" sz="2800" dirty="0" smtClean="0">
                <a:solidFill>
                  <a:srgbClr val="FFFFFF"/>
                </a:solidFill>
              </a:rPr>
              <a:t>do acesso ao direito</a:t>
            </a:r>
            <a:endParaRPr lang="pt-PT" sz="2800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-APOIO JUDICIÁRIO-</a:t>
            </a:r>
          </a:p>
          <a:p>
            <a:r>
              <a:rPr lang="pt-PT" i="1" dirty="0" smtClean="0"/>
              <a:t>Um Direito Fundamental em toda a União Europeia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48026"/>
            <a:ext cx="2286000" cy="1343025"/>
          </a:xfrm>
          <a:prstGeom prst="rect">
            <a:avLst/>
          </a:prstGeom>
        </p:spPr>
      </p:pic>
      <p:sp>
        <p:nvSpPr>
          <p:cNvPr id="5" name="Título 7"/>
          <p:cNvSpPr>
            <a:spLocks noGrp="1"/>
          </p:cNvSpPr>
          <p:nvPr>
            <p:ph type="title"/>
          </p:nvPr>
        </p:nvSpPr>
        <p:spPr>
          <a:xfrm>
            <a:off x="500608" y="948026"/>
            <a:ext cx="8229600" cy="1343025"/>
          </a:xfrm>
        </p:spPr>
        <p:txBody>
          <a:bodyPr>
            <a:normAutofit/>
          </a:bodyPr>
          <a:lstStyle/>
          <a:p>
            <a:pPr algn="l"/>
            <a:r>
              <a:rPr lang="pt-PT" sz="2000" dirty="0" smtClean="0">
                <a:solidFill>
                  <a:schemeClr val="tx1"/>
                </a:solidFill>
              </a:rPr>
              <a:t>Tribunal Europeu dos Direitos do Homem</a:t>
            </a:r>
            <a:r>
              <a:rPr lang="pt-PT" sz="2000" dirty="0">
                <a:solidFill>
                  <a:schemeClr val="tx1"/>
                </a:solidFill>
              </a:rPr>
              <a:t/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i="1" dirty="0" smtClean="0">
                <a:solidFill>
                  <a:schemeClr val="tx1"/>
                </a:solidFill>
              </a:rPr>
              <a:t>Jurisprudência</a:t>
            </a:r>
            <a:br>
              <a:rPr lang="pt-PT" sz="2000" i="1" dirty="0" smtClean="0">
                <a:solidFill>
                  <a:schemeClr val="tx1"/>
                </a:solidFill>
              </a:rPr>
            </a:br>
            <a:r>
              <a:rPr lang="pt-PT" sz="1600" i="1" dirty="0" smtClean="0">
                <a:solidFill>
                  <a:schemeClr val="tx1"/>
                </a:solidFill>
              </a:rPr>
              <a:t>Artigo 6º, n.ºs 1 e 3, al. c), da C.E.D.H.</a:t>
            </a:r>
            <a:endParaRPr lang="pt-PT" sz="16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Marcador de Posição do Texto 8"/>
          <p:cNvSpPr txBox="1">
            <a:spLocks/>
          </p:cNvSpPr>
          <p:nvPr/>
        </p:nvSpPr>
        <p:spPr>
          <a:xfrm>
            <a:off x="457200" y="2492896"/>
            <a:ext cx="8229600" cy="3600400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lnSpc>
                <a:spcPct val="114000"/>
              </a:lnSpc>
              <a:buFont typeface="Wingdings 2"/>
              <a:buNone/>
            </a:pPr>
            <a:r>
              <a:rPr lang="pt-PT" sz="1800" b="1" u="sng" dirty="0" smtClean="0">
                <a:solidFill>
                  <a:srgbClr val="FFFF99"/>
                </a:solidFill>
              </a:rPr>
              <a:t>Direito a Assistência Gratuita por Defensor Oficioso, caso o </a:t>
            </a:r>
            <a:r>
              <a:rPr lang="pt-PT" sz="1800" b="1" i="1" u="sng" dirty="0" smtClean="0">
                <a:solidFill>
                  <a:srgbClr val="FFFF99"/>
                </a:solidFill>
              </a:rPr>
              <a:t>acusado</a:t>
            </a:r>
            <a:r>
              <a:rPr lang="pt-PT" sz="1800" b="1" u="sng" dirty="0" smtClean="0">
                <a:solidFill>
                  <a:srgbClr val="FFFF99"/>
                </a:solidFill>
              </a:rPr>
              <a:t> não disponha de meios para custear  os serviços de defensor da sua escolha e os interesses da justiça o justifiquem: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Pakelli</a:t>
            </a:r>
            <a:r>
              <a:rPr lang="pt-PT" sz="1800" b="1" dirty="0" smtClean="0"/>
              <a:t> v. Alemanha (Queixa  8398/78 – Ac. </a:t>
            </a:r>
            <a:r>
              <a:rPr lang="pt-PT" sz="1800" b="1" dirty="0"/>
              <a:t>d</a:t>
            </a:r>
            <a:r>
              <a:rPr lang="pt-PT" sz="1800" b="1" dirty="0" smtClean="0"/>
              <a:t>e 25/04/1983)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Campbel</a:t>
            </a:r>
            <a:r>
              <a:rPr lang="pt-PT" sz="1800" b="1" dirty="0" smtClean="0"/>
              <a:t> e </a:t>
            </a:r>
            <a:r>
              <a:rPr lang="pt-PT" sz="1800" b="1" dirty="0" err="1" smtClean="0"/>
              <a:t>Fell</a:t>
            </a:r>
            <a:r>
              <a:rPr lang="pt-PT" sz="1800" b="1" dirty="0" smtClean="0"/>
              <a:t> v. Reino Unido (Queixa 7819/77 – Ac. de 28/06/1984)</a:t>
            </a:r>
            <a:endParaRPr lang="pt-PT" sz="1800" b="1" dirty="0"/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Twalib</a:t>
            </a:r>
            <a:r>
              <a:rPr lang="pt-PT" sz="1800" b="1" dirty="0" smtClean="0"/>
              <a:t> v. Grécia (Queixa 24294/94 – Ac. </a:t>
            </a:r>
            <a:r>
              <a:rPr lang="pt-PT" sz="1800" b="1" dirty="0"/>
              <a:t>d</a:t>
            </a:r>
            <a:r>
              <a:rPr lang="pt-PT" sz="1800" b="1" dirty="0" smtClean="0"/>
              <a:t>e 09/06/1998)</a:t>
            </a:r>
          </a:p>
          <a:p>
            <a:pPr marL="137160" indent="0" algn="just">
              <a:lnSpc>
                <a:spcPct val="114000"/>
              </a:lnSpc>
              <a:buFont typeface="Wingdings 2"/>
              <a:buNone/>
            </a:pPr>
            <a:r>
              <a:rPr lang="pt-PT" sz="1800" b="1" u="sng" dirty="0" smtClean="0">
                <a:solidFill>
                  <a:srgbClr val="FFFF99"/>
                </a:solidFill>
              </a:rPr>
              <a:t>Direito a Assistência Jurídica Efectiva (por Defensor Oficioso):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Artico</a:t>
            </a:r>
            <a:r>
              <a:rPr lang="pt-PT" sz="1800" b="1" dirty="0" smtClean="0"/>
              <a:t> v. </a:t>
            </a:r>
            <a:r>
              <a:rPr lang="pt-PT" sz="1800" b="1" dirty="0" err="1" smtClean="0"/>
              <a:t>Italia</a:t>
            </a:r>
            <a:r>
              <a:rPr lang="pt-PT" sz="1800" b="1" dirty="0" smtClean="0"/>
              <a:t> (Queixa 6694/74 – Ac. de 13/05/1980)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Imbrioscia</a:t>
            </a:r>
            <a:r>
              <a:rPr lang="pt-PT" sz="1800" b="1" dirty="0" smtClean="0"/>
              <a:t> v. Suíça (Queixa  13972/88 – Ac. de 24/11/1993)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Panasenko</a:t>
            </a:r>
            <a:r>
              <a:rPr lang="pt-PT" sz="1800" b="1" dirty="0" smtClean="0"/>
              <a:t> v. Portugal (Queixa  10418/03 – Ac. de 22/07/2008)</a:t>
            </a:r>
          </a:p>
          <a:p>
            <a:pPr marL="137160" indent="0" algn="just">
              <a:lnSpc>
                <a:spcPct val="114000"/>
              </a:lnSpc>
              <a:buFont typeface="Wingdings 2"/>
              <a:buNone/>
            </a:pPr>
            <a:endParaRPr lang="pt-PT" sz="1800" b="1" i="1" dirty="0" smtClean="0"/>
          </a:p>
          <a:p>
            <a:pPr marL="137160" indent="0" algn="just">
              <a:lnSpc>
                <a:spcPct val="114000"/>
              </a:lnSpc>
              <a:buFont typeface="Wingdings 2"/>
              <a:buNone/>
            </a:pPr>
            <a:endParaRPr lang="pt-PT" sz="1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73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/>
          </a:bodyPr>
          <a:lstStyle/>
          <a:p>
            <a:pPr algn="l"/>
            <a:r>
              <a:rPr lang="pt-PT" sz="2000" dirty="0" smtClean="0">
                <a:solidFill>
                  <a:schemeClr val="tx1"/>
                </a:solidFill>
              </a:rPr>
              <a:t>Tribunal Europeu dos Direitos do Homem</a:t>
            </a:r>
            <a:r>
              <a:rPr lang="pt-PT" sz="2000" dirty="0">
                <a:solidFill>
                  <a:schemeClr val="tx1"/>
                </a:solidFill>
              </a:rPr>
              <a:t/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i="1" dirty="0" smtClean="0">
                <a:solidFill>
                  <a:schemeClr val="tx1"/>
                </a:solidFill>
              </a:rPr>
              <a:t>Jurisprudência</a:t>
            </a:r>
            <a:br>
              <a:rPr lang="pt-PT" sz="2000" i="1" dirty="0" smtClean="0">
                <a:solidFill>
                  <a:schemeClr val="tx1"/>
                </a:solidFill>
              </a:rPr>
            </a:br>
            <a:r>
              <a:rPr lang="pt-PT" sz="1600" i="1" dirty="0" smtClean="0">
                <a:solidFill>
                  <a:schemeClr val="tx1"/>
                </a:solidFill>
              </a:rPr>
              <a:t>Artigo 6º, n.ºs 1 e 3, al. e), da C.E.D.H.</a:t>
            </a:r>
            <a:endParaRPr lang="pt-PT" sz="1600" i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48026"/>
            <a:ext cx="2286000" cy="134302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Marcador de Posição do Texto 8"/>
          <p:cNvSpPr txBox="1">
            <a:spLocks/>
          </p:cNvSpPr>
          <p:nvPr/>
        </p:nvSpPr>
        <p:spPr>
          <a:xfrm>
            <a:off x="457200" y="2492896"/>
            <a:ext cx="8229600" cy="3600400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lnSpc>
                <a:spcPct val="114000"/>
              </a:lnSpc>
              <a:buFont typeface="Wingdings 2"/>
              <a:buNone/>
            </a:pPr>
            <a:endParaRPr lang="pt-PT" sz="1800" b="1" i="1" dirty="0" smtClean="0"/>
          </a:p>
        </p:txBody>
      </p:sp>
      <p:sp>
        <p:nvSpPr>
          <p:cNvPr id="11" name="Marcador de Posição do Texto 8"/>
          <p:cNvSpPr txBox="1">
            <a:spLocks/>
          </p:cNvSpPr>
          <p:nvPr/>
        </p:nvSpPr>
        <p:spPr>
          <a:xfrm>
            <a:off x="609600" y="2645296"/>
            <a:ext cx="8229600" cy="3600400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lnSpc>
                <a:spcPct val="114000"/>
              </a:lnSpc>
              <a:buFont typeface="Wingdings 2"/>
              <a:buNone/>
            </a:pPr>
            <a:r>
              <a:rPr lang="pt-PT" sz="1800" b="1" u="sng" dirty="0" smtClean="0">
                <a:solidFill>
                  <a:srgbClr val="FFFF99"/>
                </a:solidFill>
              </a:rPr>
              <a:t>Direito a Assistência Gratuita de Intérprete:</a:t>
            </a:r>
          </a:p>
          <a:p>
            <a:pPr marL="137160" indent="0" algn="just">
              <a:lnSpc>
                <a:spcPct val="114000"/>
              </a:lnSpc>
              <a:buFont typeface="Wingdings 2"/>
              <a:buNone/>
            </a:pPr>
            <a:endParaRPr lang="pt-PT" sz="1800" b="1" u="sng" dirty="0" smtClean="0">
              <a:solidFill>
                <a:srgbClr val="FFFF66"/>
              </a:solidFill>
            </a:endParaRP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Luedicke</a:t>
            </a:r>
            <a:r>
              <a:rPr lang="pt-PT" sz="1800" b="1" dirty="0" smtClean="0"/>
              <a:t>, </a:t>
            </a:r>
            <a:r>
              <a:rPr lang="pt-PT" sz="1800" b="1" dirty="0" err="1" smtClean="0"/>
              <a:t>Belkacem</a:t>
            </a:r>
            <a:r>
              <a:rPr lang="pt-PT" sz="1800" b="1" dirty="0" smtClean="0"/>
              <a:t> e </a:t>
            </a:r>
            <a:r>
              <a:rPr lang="pt-PT" sz="1800" b="1" dirty="0" err="1" smtClean="0"/>
              <a:t>Koç</a:t>
            </a:r>
            <a:r>
              <a:rPr lang="pt-PT" sz="1800" b="1" dirty="0" smtClean="0"/>
              <a:t> v. Alemanha (Queixa 6210/73; 6877/75; 7132/75 – Ac. de 28/11/1978)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pt-PT" sz="1800" b="1" dirty="0" err="1" smtClean="0"/>
              <a:t>Öztürk</a:t>
            </a:r>
            <a:r>
              <a:rPr lang="pt-PT" sz="1800" b="1" dirty="0" smtClean="0"/>
              <a:t> v. Alemanha (Queixa  8544/79 – Ac. 23/10/1984)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endParaRPr lang="pt-PT" sz="1800" b="1" dirty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dirty="0" smtClean="0">
                <a:solidFill>
                  <a:srgbClr val="FFFF66"/>
                </a:solidFill>
              </a:rPr>
              <a:t>Nota: É entendimento do Tribunal, com apoio na finalidade do artigo 6º e no próprio texto da alínea e) do seu n.º 3, que </a:t>
            </a:r>
            <a:r>
              <a:rPr lang="pt-PT" sz="1800" b="1" u="sng" dirty="0" smtClean="0">
                <a:solidFill>
                  <a:srgbClr val="FFFF66"/>
                </a:solidFill>
              </a:rPr>
              <a:t>a gratuitidade implica a dispensa definitiva dos custos da interpretação, independentemente do desfecho do processo.</a:t>
            </a:r>
          </a:p>
          <a:p>
            <a:pPr marL="137160" indent="0" algn="just">
              <a:lnSpc>
                <a:spcPct val="114000"/>
              </a:lnSpc>
              <a:buFont typeface="Wingdings 2"/>
              <a:buNone/>
            </a:pPr>
            <a:endParaRPr lang="pt-PT" sz="1800" b="1" i="1" dirty="0" smtClean="0"/>
          </a:p>
          <a:p>
            <a:pPr marL="137160" indent="0" algn="just">
              <a:lnSpc>
                <a:spcPct val="114000"/>
              </a:lnSpc>
              <a:buFont typeface="Wingdings 2"/>
              <a:buNone/>
            </a:pPr>
            <a:endParaRPr lang="pt-PT" sz="1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5638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7"/>
          <p:cNvSpPr>
            <a:spLocks noGrp="1"/>
          </p:cNvSpPr>
          <p:nvPr>
            <p:ph type="title"/>
          </p:nvPr>
        </p:nvSpPr>
        <p:spPr>
          <a:xfrm>
            <a:off x="457200" y="922064"/>
            <a:ext cx="8229600" cy="1426815"/>
          </a:xfrm>
        </p:spPr>
        <p:txBody>
          <a:bodyPr>
            <a:normAutofit fontScale="90000"/>
          </a:bodyPr>
          <a:lstStyle/>
          <a:p>
            <a:pPr algn="l"/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200" cap="all" dirty="0" smtClean="0">
                <a:solidFill>
                  <a:schemeClr val="tx1"/>
                </a:solidFill>
              </a:rPr>
              <a:t>Tribunal Europeu </a:t>
            </a:r>
            <a:br>
              <a:rPr lang="pt-PT" sz="2200" cap="all" dirty="0" smtClean="0">
                <a:solidFill>
                  <a:schemeClr val="tx1"/>
                </a:solidFill>
              </a:rPr>
            </a:br>
            <a:r>
              <a:rPr lang="pt-PT" sz="2200" cap="all" dirty="0" smtClean="0">
                <a:solidFill>
                  <a:schemeClr val="tx1"/>
                </a:solidFill>
              </a:rPr>
              <a:t>dos Direitos do Homem</a:t>
            </a: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>
                <a:solidFill>
                  <a:schemeClr val="tx1"/>
                </a:solidFill>
              </a:rPr>
              <a:t/>
            </a:r>
            <a:br>
              <a:rPr lang="pt-PT" sz="2000" cap="all" dirty="0">
                <a:solidFill>
                  <a:schemeClr val="tx1"/>
                </a:solidFill>
              </a:rPr>
            </a:br>
            <a:r>
              <a:rPr lang="pt-PT" sz="2000" i="1" cap="all" dirty="0" smtClean="0">
                <a:solidFill>
                  <a:srgbClr val="FFFF66"/>
                </a:solidFill>
              </a:rPr>
              <a:t>Portugal 1959-2011</a:t>
            </a: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>
                <a:solidFill>
                  <a:schemeClr val="tx1"/>
                </a:solidFill>
              </a:rPr>
              <a:t/>
            </a:r>
            <a:br>
              <a:rPr lang="pt-PT" sz="2000" cap="all" dirty="0">
                <a:solidFill>
                  <a:schemeClr val="tx1"/>
                </a:solidFill>
              </a:rPr>
            </a:br>
            <a:endParaRPr lang="pt-PT" sz="1600" i="1" cap="all" dirty="0"/>
          </a:p>
        </p:txBody>
      </p:sp>
      <p:pic>
        <p:nvPicPr>
          <p:cNvPr id="11" name="Marcador de Posição de Conteúdo 10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87" y="4221088"/>
            <a:ext cx="2679989" cy="1847850"/>
          </a:xfrm>
        </p:spPr>
      </p:pic>
      <p:sp>
        <p:nvSpPr>
          <p:cNvPr id="6" name="CaixaDeTexto 5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87" y="1844824"/>
            <a:ext cx="2638425" cy="1733550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467544" y="2349353"/>
            <a:ext cx="540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Total de Queixas Julgadas:  237</a:t>
            </a:r>
          </a:p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Pelo menos uma violação: 165</a:t>
            </a:r>
          </a:p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Sem violações: 10</a:t>
            </a:r>
          </a:p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Acordos amigáveis: 56</a:t>
            </a:r>
          </a:p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Outros julgamentos: 6</a:t>
            </a:r>
          </a:p>
          <a:p>
            <a:endParaRPr lang="pt-PT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pt-PT" b="1" dirty="0" smtClean="0">
                <a:solidFill>
                  <a:srgbClr val="FFFF99"/>
                </a:solidFill>
              </a:rPr>
              <a:t>Decisão </a:t>
            </a:r>
            <a:r>
              <a:rPr lang="pt-PT" b="1" dirty="0" smtClean="0">
                <a:solidFill>
                  <a:srgbClr val="FFFF99"/>
                </a:solidFill>
              </a:rPr>
              <a:t>em prazo razoável: 90</a:t>
            </a:r>
          </a:p>
          <a:p>
            <a:r>
              <a:rPr lang="pt-PT" b="1" dirty="0" smtClean="0">
                <a:solidFill>
                  <a:srgbClr val="FFFF99"/>
                </a:solidFill>
              </a:rPr>
              <a:t>Protecção da propriedade: </a:t>
            </a:r>
            <a:r>
              <a:rPr lang="pt-PT" b="1" dirty="0" smtClean="0">
                <a:solidFill>
                  <a:srgbClr val="FFFF99"/>
                </a:solidFill>
              </a:rPr>
              <a:t>40</a:t>
            </a:r>
          </a:p>
          <a:p>
            <a:r>
              <a:rPr lang="pt-PT" b="1" dirty="0">
                <a:solidFill>
                  <a:srgbClr val="FFFF99"/>
                </a:solidFill>
              </a:rPr>
              <a:t>Julgamento justo/equidade processual: 19</a:t>
            </a:r>
          </a:p>
          <a:p>
            <a:r>
              <a:rPr lang="pt-PT" b="1" dirty="0">
                <a:solidFill>
                  <a:srgbClr val="FFFF99"/>
                </a:solidFill>
              </a:rPr>
              <a:t>Recurso efectivo: 16</a:t>
            </a:r>
          </a:p>
          <a:p>
            <a:r>
              <a:rPr lang="pt-PT" b="1" dirty="0" smtClean="0">
                <a:solidFill>
                  <a:srgbClr val="FFFF99"/>
                </a:solidFill>
              </a:rPr>
              <a:t>Liberdade </a:t>
            </a:r>
            <a:r>
              <a:rPr lang="pt-PT" b="1" dirty="0" smtClean="0">
                <a:solidFill>
                  <a:srgbClr val="FFFF99"/>
                </a:solidFill>
              </a:rPr>
              <a:t>de expressão: 15</a:t>
            </a:r>
          </a:p>
          <a:p>
            <a:r>
              <a:rPr lang="pt-PT" b="1" dirty="0" smtClean="0">
                <a:solidFill>
                  <a:srgbClr val="FFFF99"/>
                </a:solidFill>
              </a:rPr>
              <a:t>Privacidade </a:t>
            </a:r>
            <a:r>
              <a:rPr lang="pt-PT" b="1" dirty="0" smtClean="0">
                <a:solidFill>
                  <a:srgbClr val="FFFF99"/>
                </a:solidFill>
              </a:rPr>
              <a:t>e vida familiar: 5</a:t>
            </a:r>
          </a:p>
          <a:p>
            <a:r>
              <a:rPr lang="pt-PT" b="1" dirty="0" smtClean="0">
                <a:solidFill>
                  <a:srgbClr val="FFFF99"/>
                </a:solidFill>
              </a:rPr>
              <a:t>Liberdade e segurança: </a:t>
            </a:r>
            <a:r>
              <a:rPr lang="pt-PT" b="1" dirty="0" smtClean="0">
                <a:solidFill>
                  <a:srgbClr val="FFFF99"/>
                </a:solidFill>
              </a:rPr>
              <a:t>2</a:t>
            </a:r>
          </a:p>
          <a:p>
            <a:r>
              <a:rPr lang="pt-PT" b="1" dirty="0">
                <a:solidFill>
                  <a:srgbClr val="FFFF99"/>
                </a:solidFill>
              </a:rPr>
              <a:t>Proibição de discriminação: 1</a:t>
            </a:r>
          </a:p>
          <a:p>
            <a:endParaRPr lang="pt-PT" b="1" dirty="0" smtClean="0">
              <a:solidFill>
                <a:srgbClr val="FFFF99"/>
              </a:solidFill>
            </a:endParaRPr>
          </a:p>
          <a:p>
            <a:endParaRPr lang="pt-PT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pt-PT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/>
          <p:cNvSpPr>
            <a:spLocks noGrp="1"/>
          </p:cNvSpPr>
          <p:nvPr>
            <p:ph type="title"/>
          </p:nvPr>
        </p:nvSpPr>
        <p:spPr>
          <a:xfrm>
            <a:off x="457200" y="804192"/>
            <a:ext cx="8229600" cy="1688704"/>
          </a:xfrm>
        </p:spPr>
        <p:txBody>
          <a:bodyPr>
            <a:normAutofit fontScale="90000"/>
          </a:bodyPr>
          <a:lstStyle/>
          <a:p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>
                <a:solidFill>
                  <a:schemeClr val="tx1"/>
                </a:solidFill>
              </a:rPr>
              <a:t/>
            </a:r>
            <a:br>
              <a:rPr lang="pt-PT" sz="2000" cap="all" dirty="0">
                <a:solidFill>
                  <a:schemeClr val="tx1"/>
                </a:solidFill>
              </a:rPr>
            </a:b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200" cap="all" dirty="0" smtClean="0">
                <a:solidFill>
                  <a:schemeClr val="tx1"/>
                </a:solidFill>
              </a:rPr>
              <a:t>Tribunal Europeu dos direitos do homem</a:t>
            </a: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 smtClean="0">
                <a:solidFill>
                  <a:srgbClr val="FFFF66"/>
                </a:solidFill>
              </a:rPr>
              <a:t>Julgamentos 1959-2011</a:t>
            </a:r>
            <a:br>
              <a:rPr lang="pt-PT" sz="2000" cap="all" dirty="0" smtClean="0">
                <a:solidFill>
                  <a:srgbClr val="FFFF66"/>
                </a:solidFill>
              </a:rPr>
            </a:br>
            <a:r>
              <a:rPr lang="pt-PT" sz="2000" cap="all" dirty="0" smtClean="0">
                <a:solidFill>
                  <a:srgbClr val="FFFF66"/>
                </a:solidFill>
              </a:rPr>
              <a:t/>
            </a:r>
            <a:br>
              <a:rPr lang="pt-PT" sz="2000" cap="all" dirty="0" smtClean="0">
                <a:solidFill>
                  <a:srgbClr val="FFFF66"/>
                </a:solidFill>
              </a:rPr>
            </a:br>
            <a:r>
              <a:rPr lang="pt-PT" sz="2000" dirty="0" smtClean="0">
                <a:solidFill>
                  <a:srgbClr val="FFFFFF"/>
                </a:solidFill>
              </a:rPr>
              <a:t>Mais de 15.000 julgamentos realizados e em cerca de 83% dos casos foi encontrada, pelo menos, uma violação da Convenção</a:t>
            </a:r>
            <a:r>
              <a:rPr lang="pt-PT" sz="2000" dirty="0" smtClean="0">
                <a:solidFill>
                  <a:schemeClr val="tx1"/>
                </a:solidFill>
              </a:rPr>
              <a:t>.</a:t>
            </a: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 smtClean="0">
                <a:solidFill>
                  <a:schemeClr val="tx1"/>
                </a:solidFill>
              </a:rPr>
              <a:t/>
            </a:r>
            <a:br>
              <a:rPr lang="pt-PT" sz="2000" cap="all" dirty="0" smtClean="0">
                <a:solidFill>
                  <a:schemeClr val="tx1"/>
                </a:solidFill>
              </a:rPr>
            </a:br>
            <a:r>
              <a:rPr lang="pt-PT" sz="2000" cap="all" dirty="0">
                <a:solidFill>
                  <a:schemeClr val="tx1"/>
                </a:solidFill>
              </a:rPr>
              <a:t/>
            </a:r>
            <a:br>
              <a:rPr lang="pt-PT" sz="2000" cap="all" dirty="0">
                <a:solidFill>
                  <a:schemeClr val="tx1"/>
                </a:solidFill>
              </a:rPr>
            </a:br>
            <a:r>
              <a:rPr lang="pt-PT" sz="2000" cap="all" dirty="0">
                <a:solidFill>
                  <a:schemeClr val="tx1"/>
                </a:solidFill>
              </a:rPr>
              <a:t/>
            </a:r>
            <a:br>
              <a:rPr lang="pt-PT" sz="2000" cap="all" dirty="0">
                <a:solidFill>
                  <a:schemeClr val="tx1"/>
                </a:solidFill>
              </a:rPr>
            </a:br>
            <a:endParaRPr lang="pt-PT" sz="1600" i="1" cap="al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46894"/>
            <a:ext cx="640871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87385" y="2769229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Itália 14,58 %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696236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Rússia 8,15 %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164288" y="403387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Polónia 6,36 %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976156" y="53732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Turquia 19,49 %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652842" y="610582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França 5,70 %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259632" y="303193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Outros Estados 46,72%</a:t>
            </a:r>
          </a:p>
        </p:txBody>
      </p:sp>
    </p:spTree>
    <p:extLst>
      <p:ext uri="{BB962C8B-B14F-4D97-AF65-F5344CB8AC3E}">
        <p14:creationId xmlns:p14="http://schemas.microsoft.com/office/powerpoint/2010/main" val="28794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024336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pt-PT" sz="1800" b="1" dirty="0" smtClean="0"/>
              <a:t>Transposta parcialmente para o ordenamento jurídico português pela Lei 34/2004, de 29 de Julho*, diploma regulamentado pela Portaria 1085-A/2004, de 31 de Agosto, rectificada pela Declaração de Rectificação 91/2004, de 2 de Outubro.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v"/>
            </a:pPr>
            <a:endParaRPr lang="pt-PT" sz="1800" b="1" dirty="0" smtClean="0"/>
          </a:p>
          <a:p>
            <a:pPr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pt-PT" sz="1800" b="1" dirty="0" smtClean="0"/>
              <a:t>Pelo </a:t>
            </a:r>
            <a:r>
              <a:rPr lang="pt-PT" sz="1800" b="1" dirty="0"/>
              <a:t>Decreto-Lei 71/2005, de 17 de </a:t>
            </a:r>
            <a:r>
              <a:rPr lang="pt-PT" sz="1800" b="1" dirty="0" smtClean="0"/>
              <a:t>Março, foi completada a transposição da Directiva para a ordem jurídica nacional.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dirty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500" b="1" dirty="0" smtClean="0"/>
              <a:t>*Alterada pela Lei 47/2007, de 28 de Agosto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72008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chemeClr val="tx1"/>
                </a:solidFill>
              </a:rPr>
              <a:t>Directiva 2003/8/CE, do Conselho, de 27 de Janeiro</a:t>
            </a:r>
            <a:br>
              <a:rPr lang="pt-PT" sz="2000" dirty="0" smtClean="0">
                <a:solidFill>
                  <a:schemeClr val="tx1"/>
                </a:solidFill>
              </a:rPr>
            </a:br>
            <a:endParaRPr lang="pt-PT" sz="2000" i="1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67544" y="170080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>
                <a:solidFill>
                  <a:srgbClr val="FFFF99"/>
                </a:solidFill>
              </a:rPr>
              <a:t>Melhoria do acesso à justiça nos litígios transfronteiriços através do estabelecimento de regras </a:t>
            </a:r>
            <a:r>
              <a:rPr lang="pt-PT" b="1" i="1" dirty="0" smtClean="0">
                <a:solidFill>
                  <a:srgbClr val="FFFF99"/>
                </a:solidFill>
              </a:rPr>
              <a:t>comuns mínimas relativas </a:t>
            </a:r>
            <a:r>
              <a:rPr lang="pt-PT" b="1" i="1" dirty="0">
                <a:solidFill>
                  <a:srgbClr val="FFFF99"/>
                </a:solidFill>
              </a:rPr>
              <a:t>ao apoio </a:t>
            </a:r>
            <a:r>
              <a:rPr lang="pt-PT" b="1" i="1" dirty="0" smtClean="0">
                <a:solidFill>
                  <a:srgbClr val="FFFF99"/>
                </a:solidFill>
              </a:rPr>
              <a:t>judiciário no âmbito desses litígios.</a:t>
            </a:r>
          </a:p>
        </p:txBody>
      </p:sp>
    </p:spTree>
    <p:extLst>
      <p:ext uri="{BB962C8B-B14F-4D97-AF65-F5344CB8AC3E}">
        <p14:creationId xmlns:p14="http://schemas.microsoft.com/office/powerpoint/2010/main" val="124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9"/>
          <p:cNvSpPr>
            <a:spLocks noGrp="1"/>
          </p:cNvSpPr>
          <p:nvPr>
            <p:ph type="title"/>
          </p:nvPr>
        </p:nvSpPr>
        <p:spPr>
          <a:xfrm>
            <a:off x="457200" y="804193"/>
            <a:ext cx="8229600" cy="1904727"/>
          </a:xfrm>
        </p:spPr>
        <p:txBody>
          <a:bodyPr>
            <a:normAutofit/>
          </a:bodyPr>
          <a:lstStyle/>
          <a:p>
            <a:r>
              <a:rPr lang="pt-PT" sz="2200" dirty="0" smtClean="0">
                <a:solidFill>
                  <a:schemeClr val="tx1"/>
                </a:solidFill>
              </a:rPr>
              <a:t>Directiva 2003/8/CE, do Conselho, de 27 de Janeiro</a:t>
            </a:r>
            <a:r>
              <a:rPr lang="pt-PT" sz="2700" dirty="0" smtClean="0">
                <a:solidFill>
                  <a:schemeClr val="tx1"/>
                </a:solidFill>
              </a:rPr>
              <a:t/>
            </a:r>
            <a:br>
              <a:rPr lang="pt-PT" sz="2700" dirty="0" smtClean="0">
                <a:solidFill>
                  <a:schemeClr val="tx1"/>
                </a:solidFill>
              </a:rPr>
            </a:br>
            <a:r>
              <a:rPr lang="pt-PT" sz="2000" dirty="0">
                <a:solidFill>
                  <a:srgbClr val="FFFF66"/>
                </a:solidFill>
              </a:rPr>
              <a:t/>
            </a:r>
            <a:br>
              <a:rPr lang="pt-PT" sz="2000" dirty="0">
                <a:solidFill>
                  <a:srgbClr val="FFFF66"/>
                </a:solidFill>
              </a:rPr>
            </a:br>
            <a:r>
              <a:rPr lang="pt-PT" sz="2000" dirty="0" smtClean="0">
                <a:solidFill>
                  <a:srgbClr val="FFFF99"/>
                </a:solidFill>
              </a:rPr>
              <a:t>Âmbito de Aplicação</a:t>
            </a:r>
            <a:r>
              <a:rPr lang="pt-PT" sz="2000" dirty="0" smtClean="0">
                <a:solidFill>
                  <a:schemeClr val="tx1"/>
                </a:solidFill>
              </a:rPr>
              <a:t/>
            </a:r>
            <a:br>
              <a:rPr lang="pt-PT" sz="2000" dirty="0" smtClean="0">
                <a:solidFill>
                  <a:schemeClr val="tx1"/>
                </a:solidFill>
              </a:rPr>
            </a:br>
            <a:endParaRPr lang="pt-PT" sz="2000" i="1" dirty="0">
              <a:solidFill>
                <a:schemeClr val="tx1"/>
              </a:solidFill>
            </a:endParaRPr>
          </a:p>
        </p:txBody>
      </p:sp>
      <p:sp>
        <p:nvSpPr>
          <p:cNvPr id="5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382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 smtClean="0"/>
              <a:t>Cidadãos da União Europeia (independentemente de terem residência habitual no território de um Estado-Membro).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 smtClean="0"/>
              <a:t>Nacionais de Estado terceiro em situação regular de residência no território de um Estado-Membro .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 smtClean="0"/>
              <a:t>A Dinamarca não participou na aprovação da Directiva, nem ficou à mesma vinculada ou sujeita à sua aplicação.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dirty="0" smtClean="0"/>
          </a:p>
          <a:p>
            <a:pPr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pt-PT" sz="1800" b="1" dirty="0" smtClean="0"/>
              <a:t>Litígios transfronteiriços em matéria civil e comercial (estão excluídas, nomeadamente, matérias fiscais, aduaneiras ou administrativas).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5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9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440160"/>
          </a:xfrm>
        </p:spPr>
        <p:txBody>
          <a:bodyPr>
            <a:normAutofit/>
          </a:bodyPr>
          <a:lstStyle/>
          <a:p>
            <a:r>
              <a:rPr lang="pt-PT" sz="2200" dirty="0" smtClean="0">
                <a:solidFill>
                  <a:schemeClr val="tx1"/>
                </a:solidFill>
              </a:rPr>
              <a:t>Directiva 2003/8/CE, do Conselho, de 27 de Janeiro</a:t>
            </a:r>
            <a:r>
              <a:rPr lang="pt-PT" sz="2700" dirty="0" smtClean="0">
                <a:solidFill>
                  <a:schemeClr val="tx1"/>
                </a:solidFill>
              </a:rPr>
              <a:t/>
            </a:r>
            <a:br>
              <a:rPr lang="pt-PT" sz="2700" dirty="0" smtClean="0">
                <a:solidFill>
                  <a:schemeClr val="tx1"/>
                </a:solidFill>
              </a:rPr>
            </a:br>
            <a:r>
              <a:rPr lang="pt-PT" sz="2000" dirty="0">
                <a:solidFill>
                  <a:srgbClr val="FFFF66"/>
                </a:solidFill>
              </a:rPr>
              <a:t/>
            </a:r>
            <a:br>
              <a:rPr lang="pt-PT" sz="2000" dirty="0">
                <a:solidFill>
                  <a:srgbClr val="FFFF66"/>
                </a:solidFill>
              </a:rPr>
            </a:br>
            <a:r>
              <a:rPr lang="pt-PT" sz="2000" dirty="0" smtClean="0">
                <a:solidFill>
                  <a:srgbClr val="FFFF99"/>
                </a:solidFill>
              </a:rPr>
              <a:t>Acção a Instaurar em Portugal</a:t>
            </a:r>
            <a:r>
              <a:rPr lang="pt-PT" sz="2000" dirty="0" smtClean="0">
                <a:solidFill>
                  <a:schemeClr val="tx1"/>
                </a:solidFill>
              </a:rPr>
              <a:t/>
            </a:r>
            <a:br>
              <a:rPr lang="pt-PT" sz="2000" dirty="0" smtClean="0">
                <a:solidFill>
                  <a:schemeClr val="tx1"/>
                </a:solidFill>
              </a:rPr>
            </a:br>
            <a:endParaRPr lang="pt-PT" sz="2000" i="1" dirty="0">
              <a:solidFill>
                <a:schemeClr val="tx1"/>
              </a:solidFill>
            </a:endParaRPr>
          </a:p>
        </p:txBody>
      </p:sp>
      <p:sp>
        <p:nvSpPr>
          <p:cNvPr id="5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39"/>
          </a:xfrm>
        </p:spPr>
        <p:txBody>
          <a:bodyPr>
            <a:noAutofit/>
          </a:bodyPr>
          <a:lstStyle/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u="sng" dirty="0" smtClean="0"/>
              <a:t>Encargos específicos decorrentes do carácter transfronteiriço do </a:t>
            </a:r>
            <a:r>
              <a:rPr lang="pt-PT" sz="1800" b="1" u="sng" dirty="0" smtClean="0"/>
              <a:t>litígio</a:t>
            </a:r>
            <a:r>
              <a:rPr lang="pt-PT" sz="1800" b="1" u="sng" dirty="0" smtClean="0"/>
              <a:t>:</a:t>
            </a:r>
          </a:p>
          <a:p>
            <a:pPr marL="480060" indent="-342900" algn="just">
              <a:lnSpc>
                <a:spcPct val="114000"/>
              </a:lnSpc>
              <a:buFont typeface="+mj-lt"/>
              <a:buAutoNum type="alphaLcParenR"/>
            </a:pPr>
            <a:r>
              <a:rPr lang="pt-PT" sz="1800" b="1" dirty="0" smtClean="0"/>
              <a:t>Serviços prestados por intérprete;</a:t>
            </a:r>
          </a:p>
          <a:p>
            <a:pPr marL="480060" indent="-342900" algn="just">
              <a:lnSpc>
                <a:spcPct val="114000"/>
              </a:lnSpc>
              <a:buFont typeface="+mj-lt"/>
              <a:buAutoNum type="alphaLcParenR"/>
            </a:pPr>
            <a:r>
              <a:rPr lang="pt-PT" sz="1800" b="1" dirty="0" smtClean="0"/>
              <a:t>Tradução dos documentos exigidos pelo tribunal ou pela autoridade competente e apresentados pelo beneficiário do apoio judiciário que sejam necessários à resolução do litígio;</a:t>
            </a:r>
          </a:p>
          <a:p>
            <a:pPr marL="480060" indent="-342900" algn="just">
              <a:lnSpc>
                <a:spcPct val="114000"/>
              </a:lnSpc>
              <a:buFont typeface="+mj-lt"/>
              <a:buAutoNum type="alphaLcParenR"/>
            </a:pPr>
            <a:r>
              <a:rPr lang="pt-PT" sz="1800" b="1" dirty="0" smtClean="0"/>
              <a:t>Despesas de deslocação a suportar pelo requerente, na medida em que a lei ou o tribunal exijam a presença física, em audiência, das pessoas a ouvir e o tribunal decida que estas não possam ser ouvidas satisfatoriamente por quaisquer outros meios.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dirty="0" smtClean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600" b="1" dirty="0" smtClean="0"/>
              <a:t>Artigo 3º do Decreto-Lei 71/2005, de 17 de Março (artigo 7º da Directiva).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3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9"/>
          <p:cNvSpPr>
            <a:spLocks noGrp="1"/>
          </p:cNvSpPr>
          <p:nvPr>
            <p:ph type="title"/>
          </p:nvPr>
        </p:nvSpPr>
        <p:spPr>
          <a:xfrm>
            <a:off x="457200" y="804192"/>
            <a:ext cx="8229600" cy="1256655"/>
          </a:xfrm>
        </p:spPr>
        <p:txBody>
          <a:bodyPr>
            <a:normAutofit fontScale="90000"/>
          </a:bodyPr>
          <a:lstStyle/>
          <a:p>
            <a:r>
              <a:rPr lang="pt-PT" sz="2200" dirty="0" smtClean="0">
                <a:solidFill>
                  <a:schemeClr val="tx1"/>
                </a:solidFill>
              </a:rPr>
              <a:t>Directiva 2003/8/CE, do Conselho, de 27 de Janeiro</a:t>
            </a:r>
            <a:r>
              <a:rPr lang="pt-PT" sz="2700" dirty="0" smtClean="0">
                <a:solidFill>
                  <a:schemeClr val="tx1"/>
                </a:solidFill>
              </a:rPr>
              <a:t/>
            </a:r>
            <a:br>
              <a:rPr lang="pt-PT" sz="2700" dirty="0" smtClean="0">
                <a:solidFill>
                  <a:schemeClr val="tx1"/>
                </a:solidFill>
              </a:rPr>
            </a:br>
            <a:r>
              <a:rPr lang="pt-PT" sz="2000" dirty="0">
                <a:solidFill>
                  <a:srgbClr val="FFFF66"/>
                </a:solidFill>
              </a:rPr>
              <a:t/>
            </a:r>
            <a:br>
              <a:rPr lang="pt-PT" sz="2000" dirty="0">
                <a:solidFill>
                  <a:srgbClr val="FFFF66"/>
                </a:solidFill>
              </a:rPr>
            </a:br>
            <a:r>
              <a:rPr lang="pt-PT" sz="2000" dirty="0" smtClean="0">
                <a:solidFill>
                  <a:srgbClr val="FFFF99"/>
                </a:solidFill>
              </a:rPr>
              <a:t>Acção a Instaurar noutro Estado-Membro da UE</a:t>
            </a:r>
            <a:r>
              <a:rPr lang="pt-PT" sz="2000" dirty="0" smtClean="0">
                <a:solidFill>
                  <a:schemeClr val="tx1"/>
                </a:solidFill>
              </a:rPr>
              <a:t/>
            </a:r>
            <a:br>
              <a:rPr lang="pt-PT" sz="2000" dirty="0" smtClean="0">
                <a:solidFill>
                  <a:schemeClr val="tx1"/>
                </a:solidFill>
              </a:rPr>
            </a:br>
            <a:endParaRPr lang="pt-PT" sz="2000" i="1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Autofit/>
          </a:bodyPr>
          <a:lstStyle/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u="sng" dirty="0" smtClean="0"/>
              <a:t>Encargos específicos decorrentes do carácter transfronteiriço do </a:t>
            </a:r>
            <a:r>
              <a:rPr lang="pt-PT" sz="1800" b="1" u="sng" dirty="0" smtClean="0"/>
              <a:t>litígio</a:t>
            </a:r>
            <a:r>
              <a:rPr lang="pt-PT" sz="1800" b="1" u="sng" dirty="0" smtClean="0"/>
              <a:t>:</a:t>
            </a:r>
          </a:p>
          <a:p>
            <a:pPr algn="just">
              <a:lnSpc>
                <a:spcPct val="114000"/>
              </a:lnSpc>
              <a:buFont typeface="Courier New" pitchFamily="49" charset="0"/>
              <a:buChar char="o"/>
            </a:pPr>
            <a:r>
              <a:rPr lang="pt-PT" sz="1800" b="1" dirty="0" smtClean="0"/>
              <a:t>Os resultantes da tradução do pedido de protecção jurídica e dos necessários documentos comprovativos pela autoridade nacional de transmissão e recepção.</a:t>
            </a:r>
          </a:p>
          <a:p>
            <a:pPr algn="just">
              <a:lnSpc>
                <a:spcPct val="114000"/>
              </a:lnSpc>
              <a:buFont typeface="Courier New" pitchFamily="49" charset="0"/>
              <a:buChar char="o"/>
            </a:pPr>
            <a:r>
              <a:rPr lang="pt-PT" sz="1800" b="1" dirty="0" smtClean="0"/>
              <a:t>Se o pedido de protecção jurídica for rejeitado pela autoridade do Estado-Membro do foro (competente para decidir da concessão ou recusa), o requerente deve reembolsar a autoridade nacional de transmissão e recepção (Segurança Social) dos encargos com a  tradução.</a:t>
            </a:r>
          </a:p>
          <a:p>
            <a:pPr algn="just">
              <a:lnSpc>
                <a:spcPct val="114000"/>
              </a:lnSpc>
              <a:buFont typeface="Courier New" pitchFamily="49" charset="0"/>
              <a:buChar char="o"/>
            </a:pPr>
            <a:r>
              <a:rPr lang="pt-PT" sz="1800" b="1" dirty="0" smtClean="0"/>
              <a:t>O apoio judiciário abrange o apoio pré-contencioso (nos termos e segundo as regras da consulta jurídica), por advogado local (do Estado-Membro de residência ou domicílio habitual do requerente).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600" b="1" dirty="0" smtClean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600" b="1" dirty="0" smtClean="0"/>
              <a:t>Artigos 4º e  5º do Decreto-Lei 71/2005, de 17 de Março (artigo 8º da Directiva).</a:t>
            </a:r>
          </a:p>
        </p:txBody>
      </p:sp>
    </p:spTree>
    <p:extLst>
      <p:ext uri="{BB962C8B-B14F-4D97-AF65-F5344CB8AC3E}">
        <p14:creationId xmlns:p14="http://schemas.microsoft.com/office/powerpoint/2010/main" val="42904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r>
              <a:rPr lang="pt-PT" sz="2000" dirty="0">
                <a:solidFill>
                  <a:schemeClr val="tx1"/>
                </a:solidFill>
              </a:rPr>
              <a:t>PRINCÍPIOS E DIREITOS FUNDAMENTAIS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i="1" dirty="0">
                <a:solidFill>
                  <a:schemeClr val="tx1"/>
                </a:solidFill>
              </a:rPr>
              <a:t>Direito </a:t>
            </a:r>
            <a:r>
              <a:rPr lang="pt-PT" sz="2000" i="1" dirty="0" smtClean="0">
                <a:solidFill>
                  <a:schemeClr val="tx1"/>
                </a:solidFill>
              </a:rPr>
              <a:t>Internacional</a:t>
            </a:r>
            <a:endParaRPr lang="pt-PT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2698" y="193164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+mj-lt"/>
              </a:rPr>
              <a:t>Declaração Universal dos Direitos do Homem</a:t>
            </a:r>
            <a:endParaRPr lang="pt-PT" sz="2400" b="1" dirty="0">
              <a:latin typeface="+mj-lt"/>
            </a:endParaRPr>
          </a:p>
        </p:txBody>
      </p:sp>
      <p:sp>
        <p:nvSpPr>
          <p:cNvPr id="6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168352"/>
          </a:xfrm>
        </p:spPr>
        <p:txBody>
          <a:bodyPr>
            <a:noAutofit/>
          </a:bodyPr>
          <a:lstStyle/>
          <a:p>
            <a:pPr marL="137160" indent="0" algn="ctr">
              <a:lnSpc>
                <a:spcPct val="114000"/>
              </a:lnSpc>
              <a:buNone/>
            </a:pPr>
            <a:r>
              <a:rPr lang="pt-PT" sz="1800" b="1" dirty="0" smtClean="0"/>
              <a:t>Artigo 10º</a:t>
            </a:r>
            <a:endParaRPr lang="pt-PT" sz="1800" b="1" i="1" dirty="0"/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 smtClean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Toda a pessoa tem direito, </a:t>
            </a:r>
            <a:r>
              <a:rPr lang="pt-PT" sz="1800" b="1" i="1" u="sng" dirty="0" smtClean="0"/>
              <a:t>em plena igualdade</a:t>
            </a:r>
            <a:r>
              <a:rPr lang="pt-PT" sz="1800" b="1" i="1" dirty="0" smtClean="0"/>
              <a:t>, a que a sua causa seja </a:t>
            </a:r>
            <a:r>
              <a:rPr lang="pt-PT" sz="1800" b="1" i="1" u="sng" dirty="0" smtClean="0"/>
              <a:t>equitativa</a:t>
            </a:r>
            <a:r>
              <a:rPr lang="pt-PT" sz="1800" b="1" i="1" dirty="0" smtClean="0"/>
              <a:t> e publicamente julgada por um tribunal independente e imparcial que decida dos seus direitos e obrigações ou das razões de qualquer acusação em matéria penal que contra ela seja deduzida.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 smtClean="0"/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>
            <a:spLocks noGrp="1"/>
          </p:cNvSpPr>
          <p:nvPr>
            <p:ph type="title"/>
          </p:nvPr>
        </p:nvSpPr>
        <p:spPr>
          <a:xfrm>
            <a:off x="457200" y="804192"/>
            <a:ext cx="8229600" cy="896615"/>
          </a:xfrm>
        </p:spPr>
        <p:txBody>
          <a:bodyPr>
            <a:normAutofit/>
          </a:bodyPr>
          <a:lstStyle/>
          <a:p>
            <a:r>
              <a:rPr lang="pt-PT" sz="2000" dirty="0">
                <a:solidFill>
                  <a:schemeClr val="tx1"/>
                </a:solidFill>
              </a:rPr>
              <a:t>PRINCÍPIOS E DIREITOS FUNDAMENTAIS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i="1" dirty="0">
                <a:solidFill>
                  <a:schemeClr val="tx1"/>
                </a:solidFill>
              </a:rPr>
              <a:t>Direito Comunitário</a:t>
            </a:r>
            <a:endParaRPr lang="pt-PT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2698" y="170080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+mj-lt"/>
              </a:rPr>
              <a:t>Carta dos Direitos Fundamentais </a:t>
            </a:r>
          </a:p>
          <a:p>
            <a:pPr algn="ctr"/>
            <a:r>
              <a:rPr lang="pt-PT" sz="2400" b="1" dirty="0" smtClean="0">
                <a:latin typeface="+mj-lt"/>
              </a:rPr>
              <a:t>da União Europeia</a:t>
            </a:r>
            <a:endParaRPr lang="pt-PT" sz="2400" b="1" dirty="0">
              <a:latin typeface="+mj-lt"/>
            </a:endParaRPr>
          </a:p>
        </p:txBody>
      </p:sp>
      <p:sp>
        <p:nvSpPr>
          <p:cNvPr id="6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600400"/>
          </a:xfrm>
        </p:spPr>
        <p:txBody>
          <a:bodyPr>
            <a:noAutofit/>
          </a:bodyPr>
          <a:lstStyle/>
          <a:p>
            <a:pPr marL="137160" indent="0" algn="ctr">
              <a:lnSpc>
                <a:spcPct val="114000"/>
              </a:lnSpc>
              <a:buNone/>
            </a:pPr>
            <a:r>
              <a:rPr lang="pt-PT" sz="1800" b="1" dirty="0" smtClean="0"/>
              <a:t>Artigo 47º</a:t>
            </a:r>
          </a:p>
          <a:p>
            <a:pPr marL="137160" indent="0" algn="ctr">
              <a:lnSpc>
                <a:spcPct val="114000"/>
              </a:lnSpc>
              <a:buNone/>
            </a:pPr>
            <a:r>
              <a:rPr lang="pt-PT" sz="1800" b="1" i="1" dirty="0" smtClean="0"/>
              <a:t>Direito à acção e a um tribunal imparcial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(…)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Toda a pessoa tem direito a que a sua causa seja julgada </a:t>
            </a:r>
            <a:r>
              <a:rPr lang="pt-PT" sz="1800" b="1" i="1" u="sng" dirty="0" smtClean="0"/>
              <a:t>de forma equitativa</a:t>
            </a:r>
            <a:r>
              <a:rPr lang="pt-PT" sz="1800" b="1" i="1" dirty="0" smtClean="0"/>
              <a:t>, publicamente e num prazo razoável, por um tribunal independente e imparcial, previamente estabelecido por lei. </a:t>
            </a:r>
            <a:r>
              <a:rPr lang="pt-PT" sz="1800" b="1" i="1" u="sng" dirty="0" smtClean="0"/>
              <a:t>Toda a pessoa tem a possibilidade de se fazer aconselhar, defender e representar em juízo</a:t>
            </a:r>
            <a:r>
              <a:rPr lang="pt-PT" sz="1800" b="1" i="1" dirty="0" smtClean="0"/>
              <a:t>.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u="sng" dirty="0" smtClean="0"/>
              <a:t>É concedida assistência judiciária a quem não disponha de recursos suficientes, na medida em que essa assistência seja necessária para garantir a efectividade do acesso à justiça</a:t>
            </a:r>
            <a:r>
              <a:rPr lang="pt-PT" sz="1800" b="1" i="1" dirty="0" smtClean="0"/>
              <a:t>.</a:t>
            </a:r>
            <a:endParaRPr lang="pt-PT" sz="1800" b="1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04192"/>
            <a:ext cx="8229600" cy="1040631"/>
          </a:xfrm>
        </p:spPr>
        <p:txBody>
          <a:bodyPr>
            <a:normAutofit fontScale="90000"/>
          </a:bodyPr>
          <a:lstStyle/>
          <a:p>
            <a:r>
              <a:rPr lang="pt-PT" sz="2000" b="1" dirty="0" smtClean="0">
                <a:solidFill>
                  <a:schemeClr val="tx1"/>
                </a:solidFill>
              </a:rPr>
              <a:t/>
            </a:r>
            <a:br>
              <a:rPr lang="pt-PT" sz="2000" b="1" dirty="0" smtClean="0">
                <a:solidFill>
                  <a:schemeClr val="tx1"/>
                </a:solidFill>
              </a:rPr>
            </a:br>
            <a:r>
              <a:rPr lang="pt-PT" sz="2000" b="1" dirty="0" smtClean="0">
                <a:solidFill>
                  <a:schemeClr val="tx1"/>
                </a:solidFill>
              </a:rPr>
              <a:t/>
            </a:r>
            <a:br>
              <a:rPr lang="pt-PT" sz="2000" b="1" dirty="0" smtClean="0">
                <a:solidFill>
                  <a:schemeClr val="tx1"/>
                </a:solidFill>
              </a:rPr>
            </a:br>
            <a:r>
              <a:rPr lang="pt-PT" sz="2200" dirty="0" smtClean="0">
                <a:solidFill>
                  <a:schemeClr val="tx1"/>
                </a:solidFill>
              </a:rPr>
              <a:t>PRINCÍPIOS </a:t>
            </a:r>
            <a:r>
              <a:rPr lang="pt-PT" sz="2200" dirty="0">
                <a:solidFill>
                  <a:schemeClr val="tx1"/>
                </a:solidFill>
              </a:rPr>
              <a:t>E DIREITOS FUNDAMENTAIS</a:t>
            </a:r>
            <a:br>
              <a:rPr lang="pt-PT" sz="2200" dirty="0">
                <a:solidFill>
                  <a:schemeClr val="tx1"/>
                </a:solidFill>
              </a:rPr>
            </a:br>
            <a:r>
              <a:rPr lang="pt-PT" sz="2200" i="1" dirty="0" smtClean="0">
                <a:solidFill>
                  <a:schemeClr val="tx1"/>
                </a:solidFill>
              </a:rPr>
              <a:t>Direito Comunitário</a:t>
            </a:r>
            <a:r>
              <a:rPr lang="pt-PT" sz="2000" b="1" dirty="0">
                <a:solidFill>
                  <a:schemeClr val="tx1"/>
                </a:solidFill>
              </a:rPr>
              <a:t/>
            </a:r>
            <a:br>
              <a:rPr lang="pt-PT" sz="2000" b="1" dirty="0">
                <a:solidFill>
                  <a:schemeClr val="tx1"/>
                </a:solidFill>
              </a:rPr>
            </a:br>
            <a:r>
              <a:rPr lang="pt-PT" sz="2000" b="1" dirty="0" smtClean="0">
                <a:solidFill>
                  <a:schemeClr val="tx1"/>
                </a:solidFill>
              </a:rPr>
              <a:t/>
            </a:r>
            <a:br>
              <a:rPr lang="pt-PT" sz="2000" b="1" dirty="0" smtClean="0">
                <a:solidFill>
                  <a:schemeClr val="tx1"/>
                </a:solidFill>
              </a:rPr>
            </a:b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9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2952328"/>
          </a:xfrm>
        </p:spPr>
        <p:txBody>
          <a:bodyPr>
            <a:noAutofit/>
          </a:bodyPr>
          <a:lstStyle/>
          <a:p>
            <a:pPr marL="137160" indent="0" algn="ctr">
              <a:lnSpc>
                <a:spcPct val="114000"/>
              </a:lnSpc>
              <a:buNone/>
            </a:pPr>
            <a:r>
              <a:rPr lang="pt-PT" sz="1800" b="1" dirty="0" smtClean="0"/>
              <a:t>Artigo 6º</a:t>
            </a:r>
          </a:p>
          <a:p>
            <a:pPr marL="137160" indent="0" algn="ctr">
              <a:lnSpc>
                <a:spcPct val="114000"/>
              </a:lnSpc>
              <a:buNone/>
            </a:pPr>
            <a:r>
              <a:rPr lang="pt-PT" sz="1800" b="1" i="1" dirty="0" smtClean="0"/>
              <a:t>Direito a um processo equitativo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1 – Qualquer pessoa tem direito a que a sua causa seja examinada </a:t>
            </a:r>
            <a:r>
              <a:rPr lang="pt-PT" sz="1800" b="1" i="1" u="sng" dirty="0" smtClean="0"/>
              <a:t>equitativa</a:t>
            </a:r>
            <a:r>
              <a:rPr lang="pt-PT" sz="1800" b="1" i="1" dirty="0" smtClean="0"/>
              <a:t> e publicamente, num prazo razoável por um tribunal independente e imparcial, estabelecido pela lei, o qual decidirá, quer sobre a determinação de direitos e obrigações de carácter civil, quer sobre o fundamento de qualquer acusação em matéria penal dirigida contra ela. (…)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55576" y="192629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latin typeface="+mj-lt"/>
              </a:rPr>
              <a:t>Convenção Europeia dos Direitos do Homem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6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r>
              <a:rPr lang="pt-PT" sz="2000" dirty="0">
                <a:solidFill>
                  <a:schemeClr val="tx1"/>
                </a:solidFill>
              </a:rPr>
              <a:t>PRINCÍPIOS E DIREITOS FUNDAMENTAIS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i="1" dirty="0">
                <a:solidFill>
                  <a:schemeClr val="tx1"/>
                </a:solidFill>
              </a:rPr>
              <a:t>Direito Comunitário</a:t>
            </a:r>
            <a:endParaRPr lang="pt-PT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2698" y="177281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latin typeface="+mj-lt"/>
              </a:rPr>
              <a:t>Convenção Europeia dos Direitos do Homem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59846"/>
          </a:xfrm>
        </p:spPr>
        <p:txBody>
          <a:bodyPr>
            <a:noAutofit/>
          </a:bodyPr>
          <a:lstStyle/>
          <a:p>
            <a:pPr marL="137160" indent="0" algn="ctr">
              <a:lnSpc>
                <a:spcPct val="114000"/>
              </a:lnSpc>
              <a:buNone/>
            </a:pPr>
            <a:r>
              <a:rPr lang="pt-PT" sz="1800" b="1" dirty="0" smtClean="0"/>
              <a:t>Artigo 6º</a:t>
            </a:r>
          </a:p>
          <a:p>
            <a:pPr marL="137160" indent="0" algn="ctr">
              <a:lnSpc>
                <a:spcPct val="114000"/>
              </a:lnSpc>
              <a:buNone/>
            </a:pPr>
            <a:r>
              <a:rPr lang="pt-PT" sz="1800" b="1" i="1" dirty="0" smtClean="0"/>
              <a:t>Direito a um processo equitativo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/>
              <a:t>3</a:t>
            </a:r>
            <a:r>
              <a:rPr lang="pt-PT" sz="1800" b="1" i="1" dirty="0" smtClean="0"/>
              <a:t> – O acusado tem, </a:t>
            </a:r>
            <a:r>
              <a:rPr lang="pt-PT" sz="1800" b="1" i="1" u="sng" dirty="0" smtClean="0"/>
              <a:t>como mínimo</a:t>
            </a:r>
            <a:r>
              <a:rPr lang="pt-PT" sz="1800" b="1" i="1" dirty="0" smtClean="0"/>
              <a:t>, os seguintes direitos: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(…)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c) </a:t>
            </a:r>
            <a:r>
              <a:rPr lang="pt-PT" sz="1800" b="1" i="1" u="sng" dirty="0" smtClean="0"/>
              <a:t>Defender-se a si próprio ou ter a assistência de um defensor da sua escolha e, se não tiver meios para remunerar um defensor, poder ser assistido gratuitamente por um defensor oficioso, quando os interesses da justiça o exigirem</a:t>
            </a:r>
            <a:r>
              <a:rPr lang="pt-PT" sz="1800" b="1" i="1" dirty="0" smtClean="0"/>
              <a:t>; (…)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e) Fazer-se assistir </a:t>
            </a:r>
            <a:r>
              <a:rPr lang="pt-PT" sz="1800" b="1" i="1" u="sng" dirty="0" smtClean="0"/>
              <a:t>gratuitamente</a:t>
            </a:r>
            <a:r>
              <a:rPr lang="pt-PT" sz="1800" b="1" i="1" dirty="0" smtClean="0"/>
              <a:t>  por intérprete, se não compreender ou não falar a língua usada o processo.</a:t>
            </a:r>
          </a:p>
        </p:txBody>
      </p:sp>
    </p:spTree>
    <p:extLst>
      <p:ext uri="{BB962C8B-B14F-4D97-AF65-F5344CB8AC3E}">
        <p14:creationId xmlns:p14="http://schemas.microsoft.com/office/powerpoint/2010/main" val="17541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  <a:noFill/>
        </p:spPr>
        <p:txBody>
          <a:bodyPr/>
          <a:lstStyle/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u="sng" dirty="0" smtClean="0">
                <a:latin typeface="Lucida Sans" pitchFamily="34" charset="0"/>
              </a:rPr>
              <a:t>Código de Processo Penal – Artigo 92º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i="1" dirty="0" smtClean="0">
                <a:latin typeface="Lucida Sans" pitchFamily="34" charset="0"/>
              </a:rPr>
              <a:t>(...)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i="1" dirty="0" smtClean="0">
                <a:latin typeface="Lucida Sans" pitchFamily="34" charset="0"/>
              </a:rPr>
              <a:t>2. Quando houver de intervir no processo pessoa que não conhecer ou não dominar a língua portuguesa, é nomeado, </a:t>
            </a:r>
            <a:r>
              <a:rPr lang="pt-PT" sz="1800" b="1" i="1" u="sng" dirty="0" smtClean="0">
                <a:latin typeface="Lucida Sans" pitchFamily="34" charset="0"/>
              </a:rPr>
              <a:t>sem encargo para ela</a:t>
            </a:r>
            <a:r>
              <a:rPr lang="pt-PT" sz="1800" b="1" i="1" dirty="0" smtClean="0">
                <a:latin typeface="Lucida Sans" pitchFamily="34" charset="0"/>
              </a:rPr>
              <a:t>, intérprete idóneo, ainda que a entidade que preside ao acto ou qualquer dos participantes processuais conheçam a língua por aquele utilizada.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i="1" dirty="0" smtClean="0">
                <a:latin typeface="Lucida Sans" pitchFamily="34" charset="0"/>
              </a:rPr>
              <a:t>3. O arguido pode escolher, </a:t>
            </a:r>
            <a:r>
              <a:rPr lang="pt-PT" sz="1800" b="1" i="1" u="sng" dirty="0" smtClean="0">
                <a:latin typeface="Lucida Sans" pitchFamily="34" charset="0"/>
              </a:rPr>
              <a:t>sem encargo para ele</a:t>
            </a:r>
            <a:r>
              <a:rPr lang="pt-PT" sz="1800" b="1" i="1" dirty="0" smtClean="0">
                <a:latin typeface="Lucida Sans" pitchFamily="34" charset="0"/>
              </a:rPr>
              <a:t>, intérprete diferente (...) para traduzir as conversações com o </a:t>
            </a:r>
            <a:r>
              <a:rPr lang="pt-PT" sz="1800" b="1" i="1" dirty="0" err="1" smtClean="0">
                <a:latin typeface="Lucida Sans" pitchFamily="34" charset="0"/>
              </a:rPr>
              <a:t>seudefensor</a:t>
            </a:r>
            <a:r>
              <a:rPr lang="pt-PT" sz="1800" b="1" i="1" dirty="0" smtClean="0">
                <a:latin typeface="Lucida Sans" pitchFamily="34" charset="0"/>
              </a:rPr>
              <a:t>.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i="1" dirty="0" smtClean="0">
                <a:latin typeface="Lucida Sans" pitchFamily="34" charset="0"/>
              </a:rPr>
              <a:t>(...)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i="1" dirty="0" smtClean="0">
                <a:latin typeface="Lucida Sans" pitchFamily="34" charset="0"/>
              </a:rPr>
              <a:t>6. É igualmente nomeado intérprete quando se tornar necessário traduzir documento em língua estrangeira e desacompanhado de tradução autenticada.</a:t>
            </a:r>
          </a:p>
        </p:txBody>
      </p:sp>
      <p:sp>
        <p:nvSpPr>
          <p:cNvPr id="5" name="Rectangle 12"/>
          <p:cNvSpPr>
            <a:spLocks noGrp="1"/>
          </p:cNvSpPr>
          <p:nvPr>
            <p:ph type="title"/>
          </p:nvPr>
        </p:nvSpPr>
        <p:spPr bwMode="auto">
          <a:xfrm>
            <a:off x="457200" y="764704"/>
            <a:ext cx="8229600" cy="9361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pt-PT" sz="2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Assistência de Intérprete e Tradução de Documentos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0825" y="188913"/>
            <a:ext cx="24495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III Jornadas do I.A.D.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427538" y="188913"/>
            <a:ext cx="4537075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7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Apoio Judiciário – Um Direito Fundamental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7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		em toda a União Europeia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6308725"/>
            <a:ext cx="28082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Porto, 8 de Junho de 2013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580063" y="6308725"/>
            <a:ext cx="338455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	   Ana Costa de Almeida</a:t>
            </a:r>
          </a:p>
        </p:txBody>
      </p:sp>
    </p:spTree>
    <p:extLst>
      <p:ext uri="{BB962C8B-B14F-4D97-AF65-F5344CB8AC3E}">
        <p14:creationId xmlns:p14="http://schemas.microsoft.com/office/powerpoint/2010/main" val="7675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 bwMode="auto">
          <a:xfrm>
            <a:off x="457200" y="692696"/>
            <a:ext cx="8229600" cy="93610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t-PT" sz="2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Assistência de Intérprete e Tradução de Documentos</a:t>
            </a:r>
          </a:p>
        </p:txBody>
      </p:sp>
      <p:sp>
        <p:nvSpPr>
          <p:cNvPr id="5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52"/>
          </a:xfrm>
          <a:noFill/>
        </p:spPr>
        <p:txBody>
          <a:bodyPr>
            <a:normAutofit lnSpcReduction="10000"/>
          </a:bodyPr>
          <a:lstStyle/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800" b="1" u="sng" dirty="0" smtClean="0">
                <a:latin typeface="Lucida Sans" pitchFamily="34" charset="0"/>
              </a:rPr>
              <a:t>Código de Processo Civil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650" b="1" u="sng" dirty="0" smtClean="0">
                <a:latin typeface="Lucida Sans" pitchFamily="34" charset="0"/>
              </a:rPr>
              <a:t>Artigo 139º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650" b="1" i="1" dirty="0" smtClean="0">
                <a:latin typeface="Lucida Sans" pitchFamily="34" charset="0"/>
              </a:rPr>
              <a:t>2. Quando hajam de ser ouvidos, os estrangeiros podem (...) exprimir-se em língua diferente, se não conhecerem a portuguesa, devendo nomear-se intérprete (...). A intervenção do intérprete é limitada ao que for estritamente indispensável</a:t>
            </a:r>
            <a:r>
              <a:rPr lang="pt-PT" sz="1650" b="1" i="1" dirty="0" smtClean="0">
                <a:latin typeface="Lucida Sans" pitchFamily="34" charset="0"/>
              </a:rPr>
              <a:t>.</a:t>
            </a:r>
            <a:endParaRPr lang="pt-PT" sz="1650" b="1" i="1" dirty="0" smtClean="0">
              <a:latin typeface="Lucida Sans" pitchFamily="34" charset="0"/>
            </a:endParaRP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650" b="1" u="sng" dirty="0" smtClean="0">
                <a:latin typeface="Lucida Sans" pitchFamily="34" charset="0"/>
              </a:rPr>
              <a:t>Artigo 140º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650" b="1" i="1" smtClean="0">
                <a:latin typeface="Lucida Sans" pitchFamily="34" charset="0"/>
              </a:rPr>
              <a:t>1</a:t>
            </a:r>
            <a:r>
              <a:rPr lang="pt-PT" sz="1650" b="1" i="1" dirty="0" smtClean="0">
                <a:latin typeface="Lucida Sans" pitchFamily="34" charset="0"/>
              </a:rPr>
              <a:t>. Quando se ofereçam documentos escritos em língua estrangeira que careçam de tradução, o juiz, oficiosamente ou a requerimento de alguma das partes, ordena que o apresentante a junte. </a:t>
            </a:r>
          </a:p>
          <a:p>
            <a:pPr marL="136525" indent="0" algn="just" eaLnBrk="1" hangingPunct="1">
              <a:lnSpc>
                <a:spcPct val="114000"/>
              </a:lnSpc>
              <a:buFont typeface="Wingdings 2" pitchFamily="18" charset="2"/>
              <a:buNone/>
            </a:pPr>
            <a:r>
              <a:rPr lang="pt-PT" sz="1650" b="1" i="1" dirty="0" smtClean="0">
                <a:latin typeface="Lucida Sans" pitchFamily="34" charset="0"/>
              </a:rPr>
              <a:t>2. Surgindo dúvidas fundadas sobre a idoneidade da tradução, o juiz ordenará que o apresentante junte tradução feita por notário ou autenticada por funcionário diplomático ou consular do Estado respectivo; na impossibilidade  de obter a tradução ou não sendo a determinação cumprida no prazo fixado, pode o juiz determinar que o documento seja traduzido por perito designado pelo tribunal.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0825" y="188913"/>
            <a:ext cx="24495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III Jornadas do I.A.D.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427538" y="188913"/>
            <a:ext cx="4537075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7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Apoio Judiciário – Um Direito Fundamental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7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		em toda a União Europeia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6308725"/>
            <a:ext cx="28082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Porto, 8 de Junho de 2013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580063" y="6308725"/>
            <a:ext cx="338455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	   Ana Costa de Almeida</a:t>
            </a:r>
          </a:p>
        </p:txBody>
      </p:sp>
    </p:spTree>
    <p:extLst>
      <p:ext uri="{BB962C8B-B14F-4D97-AF65-F5344CB8AC3E}">
        <p14:creationId xmlns:p14="http://schemas.microsoft.com/office/powerpoint/2010/main" val="32987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55816"/>
          </a:xfrm>
        </p:spPr>
        <p:txBody>
          <a:bodyPr>
            <a:normAutofit/>
          </a:bodyPr>
          <a:lstStyle/>
          <a:p>
            <a:r>
              <a:rPr lang="pt-PT" sz="2000" dirty="0">
                <a:solidFill>
                  <a:schemeClr val="tx1"/>
                </a:solidFill>
              </a:rPr>
              <a:t>PRINCÍPIOS E DIREITOS FUNDAMENTAIS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i="1" dirty="0">
                <a:solidFill>
                  <a:schemeClr val="tx1"/>
                </a:solidFill>
              </a:rPr>
              <a:t>Direito </a:t>
            </a:r>
            <a:r>
              <a:rPr lang="pt-PT" sz="2000" i="1" dirty="0" smtClean="0">
                <a:solidFill>
                  <a:schemeClr val="tx1"/>
                </a:solidFill>
              </a:rPr>
              <a:t>Interno</a:t>
            </a:r>
            <a:endParaRPr lang="pt-PT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2698" y="162880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+mj-lt"/>
              </a:rPr>
              <a:t>Constituição da República Portuguesa</a:t>
            </a:r>
            <a:endParaRPr lang="pt-PT" sz="2400" b="1" dirty="0">
              <a:latin typeface="+mj-lt"/>
            </a:endParaRPr>
          </a:p>
        </p:txBody>
      </p:sp>
      <p:sp>
        <p:nvSpPr>
          <p:cNvPr id="6" name="Marcador de Posição do Texto 8"/>
          <p:cNvSpPr>
            <a:spLocks noGrp="1"/>
          </p:cNvSpPr>
          <p:nvPr>
            <p:ph idx="1"/>
          </p:nvPr>
        </p:nvSpPr>
        <p:spPr>
          <a:xfrm>
            <a:off x="432698" y="2116603"/>
            <a:ext cx="8229600" cy="4218855"/>
          </a:xfrm>
        </p:spPr>
        <p:txBody>
          <a:bodyPr>
            <a:noAutofit/>
          </a:bodyPr>
          <a:lstStyle/>
          <a:p>
            <a:pPr marL="137160" indent="0" algn="ctr">
              <a:lnSpc>
                <a:spcPct val="114000"/>
              </a:lnSpc>
              <a:buNone/>
            </a:pPr>
            <a:r>
              <a:rPr lang="pt-PT" sz="1800" b="1" dirty="0" smtClean="0"/>
              <a:t>Artigo 20º</a:t>
            </a:r>
            <a:endParaRPr lang="pt-PT" sz="1800" b="1" i="1" dirty="0"/>
          </a:p>
          <a:p>
            <a:pPr marL="137160" indent="0" algn="ctr">
              <a:lnSpc>
                <a:spcPct val="114000"/>
              </a:lnSpc>
              <a:buNone/>
            </a:pPr>
            <a:r>
              <a:rPr lang="pt-PT" sz="1800" b="1" i="1" dirty="0" smtClean="0"/>
              <a:t>Acesso ao direito e tutela jurisdicional efectiva</a:t>
            </a:r>
          </a:p>
          <a:p>
            <a:pPr marL="137160" indent="0" algn="ctr">
              <a:lnSpc>
                <a:spcPct val="114000"/>
              </a:lnSpc>
              <a:buNone/>
            </a:pPr>
            <a:endParaRPr lang="pt-PT" sz="1800" b="1" i="1" dirty="0" smtClean="0"/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1. A todos é assegurado o acesso ao direito e aos tribunais para defesa dos seus direitos e interesses legalmente protegidos, </a:t>
            </a:r>
            <a:r>
              <a:rPr lang="pt-PT" sz="1800" b="1" i="1" u="sng" dirty="0" smtClean="0"/>
              <a:t>não podendo a justiça ser denegada por insuficiência de meios económicos.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2. Todos têm direito, nos termos da lei, à informação e consulta jurídicas, ao patrocínio judiciário e a fazer-se acompanhar por advogado perante qualquer autoridade. (…)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(…)</a:t>
            </a:r>
          </a:p>
          <a:p>
            <a:pPr marL="137160" indent="0" algn="just">
              <a:lnSpc>
                <a:spcPct val="114000"/>
              </a:lnSpc>
              <a:buNone/>
            </a:pPr>
            <a:r>
              <a:rPr lang="pt-PT" sz="1800" b="1" i="1" dirty="0" smtClean="0"/>
              <a:t>4. Todos têm direito a que uma causa em que intervenham seja objecto de decisão em prazo razoável e mediante processo </a:t>
            </a:r>
            <a:r>
              <a:rPr lang="pt-PT" sz="1800" b="1" i="1" u="sng" dirty="0" smtClean="0"/>
              <a:t>equitativo.</a:t>
            </a:r>
            <a:endParaRPr lang="pt-PT" sz="1800" b="1" i="1" u="sng" dirty="0"/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/>
          </a:bodyPr>
          <a:lstStyle/>
          <a:p>
            <a:r>
              <a:rPr lang="pt-PT" sz="2000" dirty="0">
                <a:solidFill>
                  <a:schemeClr val="tx1"/>
                </a:solidFill>
              </a:rPr>
              <a:t>PRINCÍPIOS E DIREITOS FUNDAMENTAIS</a:t>
            </a:r>
            <a:br>
              <a:rPr lang="pt-PT" sz="2000" dirty="0">
                <a:solidFill>
                  <a:schemeClr val="tx1"/>
                </a:solidFill>
              </a:rPr>
            </a:br>
            <a:endParaRPr lang="pt-PT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3195" y="205667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i="1" dirty="0" smtClean="0">
                <a:latin typeface="+mj-lt"/>
              </a:rPr>
              <a:t>Princípio da Igualdade</a:t>
            </a:r>
            <a:endParaRPr lang="pt-PT" sz="2000" b="1" i="1" dirty="0">
              <a:latin typeface="+mj-lt"/>
            </a:endParaRPr>
          </a:p>
        </p:txBody>
      </p:sp>
      <p:sp>
        <p:nvSpPr>
          <p:cNvPr id="6" name="Marcador de Posição do Texto 8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4036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/>
              <a:t>Artigos 1º, 2º, 7º, 8º e 10º da D.U.D.H. (Igualdade de direitos, designadamente no acesso a tribunal, na tutela e no exercício de direitos</a:t>
            </a:r>
            <a:r>
              <a:rPr lang="pt-PT" sz="1800" b="1" dirty="0" smtClean="0"/>
              <a:t>);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/>
              <a:t>Artigos 20º e 21º da C.D.F.U.E. (Igualdade perante a lei, proibindo-se qualquer tipo de discriminação no reconhecimento e na efectiva possibilidade de exercício de direitos</a:t>
            </a:r>
            <a:r>
              <a:rPr lang="pt-PT" sz="1800" b="1" dirty="0" smtClean="0"/>
              <a:t>);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 smtClean="0"/>
              <a:t>Artigo 6º, n.º 1, da C.E.D.H. (Acesso ao tribunal e equidade processual);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pt-PT" sz="1800" b="1" dirty="0" smtClean="0"/>
              <a:t>Artigo 13º da C.R.P. (Igualdade, com a mesma dignidade social, perante a lei e no – ou para o - exercício de direitos).</a:t>
            </a:r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dirty="0" smtClean="0"/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/>
          </a:p>
          <a:p>
            <a:pPr marL="137160" indent="0" algn="just">
              <a:lnSpc>
                <a:spcPct val="114000"/>
              </a:lnSpc>
              <a:buNone/>
            </a:pPr>
            <a:endParaRPr lang="pt-PT" sz="1800" b="1" i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III Jornadas do I.A.D.</a:t>
            </a:r>
            <a:endParaRPr lang="pt-PT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27984" y="188640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Apoio Judiciário – Um Direito Fundamental </a:t>
            </a:r>
          </a:p>
          <a:p>
            <a:r>
              <a:rPr lang="pt-PT" sz="1700" b="1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em toda a União Europeia</a:t>
            </a:r>
            <a:endParaRPr lang="pt-PT" sz="17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63093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Porto, 8 de Junho de 2013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80112" y="63093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Ana Costa de Almeida</a:t>
            </a:r>
            <a:endParaRPr lang="pt-PT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i="1" dirty="0" smtClean="0">
            <a:solidFill>
              <a:schemeClr val="bg2">
                <a:lumMod val="20000"/>
                <a:lumOff val="8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491</TotalTime>
  <Words>1860</Words>
  <Application>Microsoft Office PowerPoint</Application>
  <PresentationFormat>Apresentação no Ecrã (4:3)</PresentationFormat>
  <Paragraphs>209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Vértice</vt:lpstr>
      <vt:lpstr>Iii jornadas do instituto  do acesso ao direito</vt:lpstr>
      <vt:lpstr>PRINCÍPIOS E DIREITOS FUNDAMENTAIS Direito Internacional</vt:lpstr>
      <vt:lpstr>PRINCÍPIOS E DIREITOS FUNDAMENTAIS Direito Comunitário</vt:lpstr>
      <vt:lpstr>  PRINCÍPIOS E DIREITOS FUNDAMENTAIS Direito Comunitário  </vt:lpstr>
      <vt:lpstr>PRINCÍPIOS E DIREITOS FUNDAMENTAIS Direito Comunitário</vt:lpstr>
      <vt:lpstr>Assistência de Intérprete e Tradução de Documentos</vt:lpstr>
      <vt:lpstr>Assistência de Intérprete e Tradução de Documentos</vt:lpstr>
      <vt:lpstr>PRINCÍPIOS E DIREITOS FUNDAMENTAIS Direito Interno</vt:lpstr>
      <vt:lpstr>PRINCÍPIOS E DIREITOS FUNDAMENTAIS </vt:lpstr>
      <vt:lpstr>Tribunal Europeu dos Direitos do Homem Jurisprudência Artigo 6º, n.ºs 1 e 3, al. c), da C.E.D.H.</vt:lpstr>
      <vt:lpstr>Tribunal Europeu dos Direitos do Homem Jurisprudência Artigo 6º, n.ºs 1 e 3, al. e), da C.E.D.H.</vt:lpstr>
      <vt:lpstr>  Tribunal Europeu  dos Direitos do Homem  Portugal 1959-2011  </vt:lpstr>
      <vt:lpstr>    Tribunal Europeu dos direitos do homem Julgamentos 1959-2011  Mais de 15.000 julgamentos realizados e em cerca de 83% dos casos foi encontrada, pelo menos, uma violação da Convenção.    </vt:lpstr>
      <vt:lpstr>Directiva 2003/8/CE, do Conselho, de 27 de Janeiro </vt:lpstr>
      <vt:lpstr>Directiva 2003/8/CE, do Conselho, de 27 de Janeiro  Âmbito de Aplicação </vt:lpstr>
      <vt:lpstr>Directiva 2003/8/CE, do Conselho, de 27 de Janeiro  Acção a Instaurar em Portugal </vt:lpstr>
      <vt:lpstr>Directiva 2003/8/CE, do Conselho, de 27 de Janeiro  Acção a Instaurar noutro Estado-Membro da 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E DIREITOS FUNDAMENTAIS</dc:title>
  <dc:creator>Ana Costa Almeida</dc:creator>
  <cp:lastModifiedBy>Ana Costa Almeida</cp:lastModifiedBy>
  <cp:revision>182</cp:revision>
  <dcterms:created xsi:type="dcterms:W3CDTF">2013-06-05T12:39:49Z</dcterms:created>
  <dcterms:modified xsi:type="dcterms:W3CDTF">2013-06-08T00:33:45Z</dcterms:modified>
</cp:coreProperties>
</file>