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58" r:id="rId3"/>
    <p:sldId id="259" r:id="rId4"/>
    <p:sldId id="260" r:id="rId5"/>
    <p:sldId id="261" r:id="rId6"/>
    <p:sldId id="262" r:id="rId7"/>
    <p:sldId id="283" r:id="rId8"/>
    <p:sldId id="263" r:id="rId9"/>
    <p:sldId id="288" r:id="rId10"/>
    <p:sldId id="287" r:id="rId11"/>
    <p:sldId id="290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4" r:id="rId21"/>
    <p:sldId id="278" r:id="rId22"/>
    <p:sldId id="282" r:id="rId23"/>
    <p:sldId id="284" r:id="rId24"/>
    <p:sldId id="285" r:id="rId25"/>
    <p:sldId id="28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CC99FF"/>
    <a:srgbClr val="0000FF"/>
    <a:srgbClr val="CC00FF"/>
    <a:srgbClr val="000066"/>
    <a:srgbClr val="660066"/>
    <a:srgbClr val="0000CC"/>
    <a:srgbClr val="6600FF"/>
    <a:srgbClr val="6666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579559-4D50-4FFE-9803-0DDBB9B5DFE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92D31C51-0155-4E6B-8A1B-0B55BF28F3C7}">
      <dgm:prSet/>
      <dgm:spPr>
        <a:solidFill>
          <a:srgbClr val="0000CC">
            <a:alpha val="49804"/>
          </a:srgb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pt-PT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endParaRPr>
        </a:p>
      </dgm:t>
    </dgm:pt>
    <dgm:pt modelId="{E16C4ABA-1883-451D-86CA-55960C95822B}" type="parTrans" cxnId="{F09EE4C4-3783-46CB-8AC4-04C0E925CEFF}">
      <dgm:prSet/>
      <dgm:spPr/>
      <dgm:t>
        <a:bodyPr/>
        <a:lstStyle/>
        <a:p>
          <a:endParaRPr lang="pt-PT"/>
        </a:p>
      </dgm:t>
    </dgm:pt>
    <dgm:pt modelId="{4DBEAF07-A834-4D14-9CEF-D8312B8D6FE8}" type="sibTrans" cxnId="{F09EE4C4-3783-46CB-8AC4-04C0E925CEFF}">
      <dgm:prSet/>
      <dgm:spPr/>
      <dgm:t>
        <a:bodyPr/>
        <a:lstStyle/>
        <a:p>
          <a:endParaRPr lang="pt-PT"/>
        </a:p>
      </dgm:t>
    </dgm:pt>
    <dgm:pt modelId="{A6A34858-A555-4485-9058-B33FE9D28206}">
      <dgm:prSet/>
      <dgm:spPr>
        <a:solidFill>
          <a:srgbClr val="CC00FF">
            <a:alpha val="49804"/>
          </a:srgb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pt-PT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endParaRPr>
        </a:p>
      </dgm:t>
    </dgm:pt>
    <dgm:pt modelId="{01FC8685-BAE2-4AC3-B4F8-32BCEC17B0F7}" type="parTrans" cxnId="{E4E296B4-1B7E-4ED4-9B45-68F5F6E88357}">
      <dgm:prSet/>
      <dgm:spPr/>
      <dgm:t>
        <a:bodyPr/>
        <a:lstStyle/>
        <a:p>
          <a:endParaRPr lang="pt-PT"/>
        </a:p>
      </dgm:t>
    </dgm:pt>
    <dgm:pt modelId="{E91647FB-47E8-4849-AA99-7D8312CA6EE0}" type="sibTrans" cxnId="{E4E296B4-1B7E-4ED4-9B45-68F5F6E88357}">
      <dgm:prSet/>
      <dgm:spPr/>
      <dgm:t>
        <a:bodyPr/>
        <a:lstStyle/>
        <a:p>
          <a:endParaRPr lang="pt-PT"/>
        </a:p>
      </dgm:t>
    </dgm:pt>
    <dgm:pt modelId="{C059BF49-8585-45FE-B4CB-87B31DC758CB}">
      <dgm:prSet/>
      <dgm:spPr>
        <a:solidFill>
          <a:srgbClr val="00B050">
            <a:alpha val="50000"/>
          </a:srgb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pt-PT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endParaRPr>
        </a:p>
      </dgm:t>
    </dgm:pt>
    <dgm:pt modelId="{B6E2B7CB-94F6-40EB-BEEE-C91D4D85276E}" type="parTrans" cxnId="{A29FDA41-7E42-4453-A7E5-FCAC33382226}">
      <dgm:prSet/>
      <dgm:spPr/>
      <dgm:t>
        <a:bodyPr/>
        <a:lstStyle/>
        <a:p>
          <a:endParaRPr lang="pt-PT"/>
        </a:p>
      </dgm:t>
    </dgm:pt>
    <dgm:pt modelId="{41887548-D100-4BB9-A23D-D676B05888C5}" type="sibTrans" cxnId="{A29FDA41-7E42-4453-A7E5-FCAC33382226}">
      <dgm:prSet/>
      <dgm:spPr/>
      <dgm:t>
        <a:bodyPr/>
        <a:lstStyle/>
        <a:p>
          <a:endParaRPr lang="pt-PT"/>
        </a:p>
      </dgm:t>
    </dgm:pt>
    <dgm:pt modelId="{FA817FE8-A7FC-4C47-8F67-C8D672A572A5}" type="pres">
      <dgm:prSet presAssocID="{0D579559-4D50-4FFE-9803-0DDBB9B5DFEB}" presName="compositeShape" presStyleCnt="0">
        <dgm:presLayoutVars>
          <dgm:chMax val="7"/>
          <dgm:dir/>
          <dgm:resizeHandles val="exact"/>
        </dgm:presLayoutVars>
      </dgm:prSet>
      <dgm:spPr/>
    </dgm:pt>
    <dgm:pt modelId="{5392AAE8-A5B9-431D-9E54-3A3B8A83D398}" type="pres">
      <dgm:prSet presAssocID="{92D31C51-0155-4E6B-8A1B-0B55BF28F3C7}" presName="circ1" presStyleLbl="vennNode1" presStyleIdx="0" presStyleCnt="3"/>
      <dgm:spPr/>
      <dgm:t>
        <a:bodyPr/>
        <a:lstStyle/>
        <a:p>
          <a:endParaRPr lang="pt-PT"/>
        </a:p>
      </dgm:t>
    </dgm:pt>
    <dgm:pt modelId="{F716899D-C2AE-4AD6-8A0A-11FCE78F526F}" type="pres">
      <dgm:prSet presAssocID="{92D31C51-0155-4E6B-8A1B-0B55BF28F3C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723E979-5548-468A-A783-397EED9CAD34}" type="pres">
      <dgm:prSet presAssocID="{A6A34858-A555-4485-9058-B33FE9D28206}" presName="circ2" presStyleLbl="vennNode1" presStyleIdx="1" presStyleCnt="3"/>
      <dgm:spPr/>
      <dgm:t>
        <a:bodyPr/>
        <a:lstStyle/>
        <a:p>
          <a:endParaRPr lang="pt-PT"/>
        </a:p>
      </dgm:t>
    </dgm:pt>
    <dgm:pt modelId="{863A047C-3397-4669-9260-490512EE5579}" type="pres">
      <dgm:prSet presAssocID="{A6A34858-A555-4485-9058-B33FE9D2820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93235DE-27C7-4B31-8981-B5DE30D23EE2}" type="pres">
      <dgm:prSet presAssocID="{C059BF49-8585-45FE-B4CB-87B31DC758CB}" presName="circ3" presStyleLbl="vennNode1" presStyleIdx="2" presStyleCnt="3"/>
      <dgm:spPr/>
      <dgm:t>
        <a:bodyPr/>
        <a:lstStyle/>
        <a:p>
          <a:endParaRPr lang="pt-PT"/>
        </a:p>
      </dgm:t>
    </dgm:pt>
    <dgm:pt modelId="{AF73D8C0-1317-4281-8E6E-C2A1341C46B4}" type="pres">
      <dgm:prSet presAssocID="{C059BF49-8585-45FE-B4CB-87B31DC758C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F09EE4C4-3783-46CB-8AC4-04C0E925CEFF}" srcId="{0D579559-4D50-4FFE-9803-0DDBB9B5DFEB}" destId="{92D31C51-0155-4E6B-8A1B-0B55BF28F3C7}" srcOrd="0" destOrd="0" parTransId="{E16C4ABA-1883-451D-86CA-55960C95822B}" sibTransId="{4DBEAF07-A834-4D14-9CEF-D8312B8D6FE8}"/>
    <dgm:cxn modelId="{3BBE8D59-8BCB-4DF4-9C37-77FF9AFB43D4}" type="presOf" srcId="{0D579559-4D50-4FFE-9803-0DDBB9B5DFEB}" destId="{FA817FE8-A7FC-4C47-8F67-C8D672A572A5}" srcOrd="0" destOrd="0" presId="urn:microsoft.com/office/officeart/2005/8/layout/venn1"/>
    <dgm:cxn modelId="{E4E296B4-1B7E-4ED4-9B45-68F5F6E88357}" srcId="{0D579559-4D50-4FFE-9803-0DDBB9B5DFEB}" destId="{A6A34858-A555-4485-9058-B33FE9D28206}" srcOrd="1" destOrd="0" parTransId="{01FC8685-BAE2-4AC3-B4F8-32BCEC17B0F7}" sibTransId="{E91647FB-47E8-4849-AA99-7D8312CA6EE0}"/>
    <dgm:cxn modelId="{A29FDA41-7E42-4453-A7E5-FCAC33382226}" srcId="{0D579559-4D50-4FFE-9803-0DDBB9B5DFEB}" destId="{C059BF49-8585-45FE-B4CB-87B31DC758CB}" srcOrd="2" destOrd="0" parTransId="{B6E2B7CB-94F6-40EB-BEEE-C91D4D85276E}" sibTransId="{41887548-D100-4BB9-A23D-D676B05888C5}"/>
    <dgm:cxn modelId="{6FBCF643-1B77-4ECA-B3EC-35FEA5321524}" type="presOf" srcId="{C059BF49-8585-45FE-B4CB-87B31DC758CB}" destId="{AF73D8C0-1317-4281-8E6E-C2A1341C46B4}" srcOrd="1" destOrd="0" presId="urn:microsoft.com/office/officeart/2005/8/layout/venn1"/>
    <dgm:cxn modelId="{024C4ABC-5ED5-402A-B507-3CCD75725E71}" type="presOf" srcId="{A6A34858-A555-4485-9058-B33FE9D28206}" destId="{863A047C-3397-4669-9260-490512EE5579}" srcOrd="1" destOrd="0" presId="urn:microsoft.com/office/officeart/2005/8/layout/venn1"/>
    <dgm:cxn modelId="{841D1662-08E9-41D9-BAFC-477DD4500B98}" type="presOf" srcId="{92D31C51-0155-4E6B-8A1B-0B55BF28F3C7}" destId="{F716899D-C2AE-4AD6-8A0A-11FCE78F526F}" srcOrd="1" destOrd="0" presId="urn:microsoft.com/office/officeart/2005/8/layout/venn1"/>
    <dgm:cxn modelId="{0B7E27B3-EE1A-4D04-B5C0-A4A9D926B1E4}" type="presOf" srcId="{A6A34858-A555-4485-9058-B33FE9D28206}" destId="{1723E979-5548-468A-A783-397EED9CAD34}" srcOrd="0" destOrd="0" presId="urn:microsoft.com/office/officeart/2005/8/layout/venn1"/>
    <dgm:cxn modelId="{12BFBE9E-B1BA-488F-ACD2-1F90DEAE635D}" type="presOf" srcId="{92D31C51-0155-4E6B-8A1B-0B55BF28F3C7}" destId="{5392AAE8-A5B9-431D-9E54-3A3B8A83D398}" srcOrd="0" destOrd="0" presId="urn:microsoft.com/office/officeart/2005/8/layout/venn1"/>
    <dgm:cxn modelId="{07CE289D-0AE8-4831-A7F4-56C8F38304A3}" type="presOf" srcId="{C059BF49-8585-45FE-B4CB-87B31DC758CB}" destId="{393235DE-27C7-4B31-8981-B5DE30D23EE2}" srcOrd="0" destOrd="0" presId="urn:microsoft.com/office/officeart/2005/8/layout/venn1"/>
    <dgm:cxn modelId="{87E7D7B5-3C07-4032-8FCB-DF9B4A859615}" type="presParOf" srcId="{FA817FE8-A7FC-4C47-8F67-C8D672A572A5}" destId="{5392AAE8-A5B9-431D-9E54-3A3B8A83D398}" srcOrd="0" destOrd="0" presId="urn:microsoft.com/office/officeart/2005/8/layout/venn1"/>
    <dgm:cxn modelId="{0B5E03AC-D6AE-418C-8272-C7F3E65383A3}" type="presParOf" srcId="{FA817FE8-A7FC-4C47-8F67-C8D672A572A5}" destId="{F716899D-C2AE-4AD6-8A0A-11FCE78F526F}" srcOrd="1" destOrd="0" presId="urn:microsoft.com/office/officeart/2005/8/layout/venn1"/>
    <dgm:cxn modelId="{034BF3A3-6520-47DA-A93A-5614169690D0}" type="presParOf" srcId="{FA817FE8-A7FC-4C47-8F67-C8D672A572A5}" destId="{1723E979-5548-468A-A783-397EED9CAD34}" srcOrd="2" destOrd="0" presId="urn:microsoft.com/office/officeart/2005/8/layout/venn1"/>
    <dgm:cxn modelId="{DD5A171F-1140-4A36-AEE0-69AA7C014FA6}" type="presParOf" srcId="{FA817FE8-A7FC-4C47-8F67-C8D672A572A5}" destId="{863A047C-3397-4669-9260-490512EE5579}" srcOrd="3" destOrd="0" presId="urn:microsoft.com/office/officeart/2005/8/layout/venn1"/>
    <dgm:cxn modelId="{D8C56033-7DA6-48D2-8295-62899CE9575D}" type="presParOf" srcId="{FA817FE8-A7FC-4C47-8F67-C8D672A572A5}" destId="{393235DE-27C7-4B31-8981-B5DE30D23EE2}" srcOrd="4" destOrd="0" presId="urn:microsoft.com/office/officeart/2005/8/layout/venn1"/>
    <dgm:cxn modelId="{A455B041-1F29-40E5-AEB0-954F538E804E}" type="presParOf" srcId="{FA817FE8-A7FC-4C47-8F67-C8D672A572A5}" destId="{AF73D8C0-1317-4281-8E6E-C2A1341C46B4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92AAE8-A5B9-431D-9E54-3A3B8A83D398}">
      <dsp:nvSpPr>
        <dsp:cNvPr id="0" name=""/>
        <dsp:cNvSpPr/>
      </dsp:nvSpPr>
      <dsp:spPr>
        <a:xfrm>
          <a:off x="2441575" y="51296"/>
          <a:ext cx="2462212" cy="2462212"/>
        </a:xfrm>
        <a:prstGeom prst="ellipse">
          <a:avLst/>
        </a:prstGeom>
        <a:solidFill>
          <a:srgbClr val="0000CC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pt-PT" sz="65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endParaRPr>
        </a:p>
      </dsp:txBody>
      <dsp:txXfrm>
        <a:off x="2769870" y="482183"/>
        <a:ext cx="1805622" cy="1107995"/>
      </dsp:txXfrm>
    </dsp:sp>
    <dsp:sp modelId="{1723E979-5548-468A-A783-397EED9CAD34}">
      <dsp:nvSpPr>
        <dsp:cNvPr id="0" name=""/>
        <dsp:cNvSpPr/>
      </dsp:nvSpPr>
      <dsp:spPr>
        <a:xfrm>
          <a:off x="3330023" y="1590178"/>
          <a:ext cx="2462212" cy="2462212"/>
        </a:xfrm>
        <a:prstGeom prst="ellipse">
          <a:avLst/>
        </a:prstGeom>
        <a:solidFill>
          <a:srgbClr val="CC00FF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pt-PT" sz="65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endParaRPr>
        </a:p>
      </dsp:txBody>
      <dsp:txXfrm>
        <a:off x="4083050" y="2226250"/>
        <a:ext cx="1477327" cy="1354216"/>
      </dsp:txXfrm>
    </dsp:sp>
    <dsp:sp modelId="{393235DE-27C7-4B31-8981-B5DE30D23EE2}">
      <dsp:nvSpPr>
        <dsp:cNvPr id="0" name=""/>
        <dsp:cNvSpPr/>
      </dsp:nvSpPr>
      <dsp:spPr>
        <a:xfrm>
          <a:off x="1553127" y="1590178"/>
          <a:ext cx="2462212" cy="2462212"/>
        </a:xfrm>
        <a:prstGeom prst="ellipse">
          <a:avLst/>
        </a:prstGeom>
        <a:solidFill>
          <a:srgbClr val="00B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pt-PT" sz="65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endParaRPr>
        </a:p>
      </dsp:txBody>
      <dsp:txXfrm>
        <a:off x="1784985" y="2226250"/>
        <a:ext cx="1477327" cy="1354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C33DB-1CC5-4D04-9FC1-0F29D2295244}" type="datetimeFigureOut">
              <a:rPr lang="pt-PT" smtClean="0"/>
              <a:pPr/>
              <a:t>07/06/2013</a:t>
            </a:fld>
            <a:endParaRPr lang="pt-PT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9F8B-C366-4B2B-B05E-EA08A948DB86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10952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9F8B-C366-4B2B-B05E-EA08A948DB86}" type="slidenum">
              <a:rPr lang="pt-PT" smtClean="0"/>
              <a:pPr/>
              <a:t>10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94847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6/7/2013</a:t>
            </a:fld>
            <a:endParaRPr lang="en-US" dirty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6/7/2013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6/7/2013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6/7/2013</a:t>
            </a:fld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‹nº›</a:t>
            </a:fld>
            <a:endParaRPr kumimoji="0" lang="en-US" dirty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6/7/2013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6/7/2013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6/7/2013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6/7/2013</a:t>
            </a:fld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‹nº›</a:t>
            </a:fld>
            <a:endParaRPr kumimoji="0"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6/7/2013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6/7/2013</a:t>
            </a:fld>
            <a:endParaRPr lang="en-US" dirty="0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‹nº›</a:t>
            </a:fld>
            <a:endParaRPr kumimoji="0" lang="en-US" dirty="0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6/7/2013</a:t>
            </a:fld>
            <a:endParaRPr lang="en-US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‹nº›</a:t>
            </a:fld>
            <a:endParaRPr kumimoji="0" lang="en-US" dirty="0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6/7/2013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‹nº›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CORREIO.DGRS@DGRS.MJ.PT" TargetMode="External"/><Relationship Id="rId2" Type="http://schemas.openxmlformats.org/officeDocument/2006/relationships/hyperlink" Target="http://www.dgrs.mj.p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grs.mj.pt/direit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91680" y="0"/>
            <a:ext cx="7452320" cy="1052736"/>
          </a:xfrm>
          <a:solidFill>
            <a:srgbClr val="CC99FF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pt-PT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A Intervenção das Autoridades Centrais</a:t>
            </a:r>
            <a:endParaRPr lang="pt-PT" sz="2800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39752" y="4005064"/>
            <a:ext cx="6172200" cy="1656184"/>
          </a:xfrm>
          <a:solidFill>
            <a:srgbClr val="6666FF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pPr algn="ctr"/>
            <a:r>
              <a:rPr lang="pt-PT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Rapto Parental Internacional:</a:t>
            </a:r>
          </a:p>
          <a:p>
            <a:pPr algn="ctr"/>
            <a:r>
              <a:rPr lang="pt-PT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***</a:t>
            </a:r>
          </a:p>
          <a:p>
            <a:pPr algn="ctr"/>
            <a:r>
              <a:rPr lang="pt-PT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Cooperação Judiciária Internacional em matéria de deslocação e retenção ilícitas de crianças</a:t>
            </a:r>
            <a:endParaRPr lang="pt-PT" i="1" dirty="0">
              <a:solidFill>
                <a:schemeClr val="tx1"/>
              </a:solidFill>
              <a:latin typeface="Bookman Old Style" pitchFamily="18" charset="0"/>
            </a:endParaRPr>
          </a:p>
          <a:p>
            <a:pPr algn="ctr"/>
            <a:endParaRPr lang="pt-PT" dirty="0"/>
          </a:p>
        </p:txBody>
      </p:sp>
      <p:pic>
        <p:nvPicPr>
          <p:cNvPr id="1026" name="Picture 1" descr="logo_m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93295"/>
            <a:ext cx="2419821" cy="764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3203849" y="6343873"/>
            <a:ext cx="59401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  <a:defRPr/>
            </a:pPr>
            <a:r>
              <a:rPr lang="pt-PT" sz="110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., Porto, 8.Junho.2013                                 Direção-Geral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67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0"/>
            <a:ext cx="8712968" cy="980728"/>
          </a:xfrm>
          <a:solidFill>
            <a:srgbClr val="CC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pt-PT" sz="28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Retângulo 2"/>
          <p:cNvSpPr/>
          <p:nvPr/>
        </p:nvSpPr>
        <p:spPr>
          <a:xfrm>
            <a:off x="179512" y="1124744"/>
            <a:ext cx="8496944" cy="646331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pPr algn="ctr"/>
            <a:r>
              <a:rPr lang="pt-PT" b="1" dirty="0">
                <a:latin typeface="Book Antiqua" pitchFamily="18" charset="0"/>
              </a:rPr>
              <a:t>Pedido de regresso e Pedido de organização/protecção do direito de visitas </a:t>
            </a:r>
          </a:p>
          <a:p>
            <a:pPr algn="ctr"/>
            <a:r>
              <a:rPr lang="pt-PT" b="1" dirty="0">
                <a:latin typeface="Book Antiqua" pitchFamily="18" charset="0"/>
              </a:rPr>
              <a:t>(</a:t>
            </a:r>
            <a:r>
              <a:rPr lang="pt-PT" b="1" i="1" dirty="0">
                <a:latin typeface="Book Antiqua" pitchFamily="18" charset="0"/>
              </a:rPr>
              <a:t>Elementos formais comuns</a:t>
            </a:r>
            <a:r>
              <a:rPr lang="pt-PT" b="1" dirty="0">
                <a:latin typeface="Book Antiqua" pitchFamily="18" charset="0"/>
              </a:rPr>
              <a:t>)</a:t>
            </a:r>
          </a:p>
        </p:txBody>
      </p:sp>
      <p:sp>
        <p:nvSpPr>
          <p:cNvPr id="4" name="Retângulo 3"/>
          <p:cNvSpPr/>
          <p:nvPr/>
        </p:nvSpPr>
        <p:spPr>
          <a:xfrm>
            <a:off x="179512" y="1988840"/>
            <a:ext cx="8496944" cy="490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pt-PT" sz="2400" b="1" dirty="0">
                <a:latin typeface="Book Antiqua" pitchFamily="18" charset="0"/>
              </a:rPr>
              <a:t>Qualquer pedido deve </a:t>
            </a:r>
            <a:r>
              <a:rPr lang="pt-PT" sz="2400" b="1" dirty="0" smtClean="0">
                <a:latin typeface="Book Antiqua" pitchFamily="18" charset="0"/>
              </a:rPr>
              <a:t>conter (Cont.)</a:t>
            </a:r>
            <a:r>
              <a:rPr lang="pt-PT" sz="2400" dirty="0" smtClean="0">
                <a:latin typeface="Book Antiqua" pitchFamily="18" charset="0"/>
              </a:rPr>
              <a:t>:</a:t>
            </a:r>
          </a:p>
          <a:p>
            <a:pPr>
              <a:lnSpc>
                <a:spcPct val="80000"/>
              </a:lnSpc>
            </a:pPr>
            <a:endParaRPr lang="pt-PT" sz="2400" dirty="0">
              <a:latin typeface="Book Antiqua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pt-PT" sz="2200" dirty="0" smtClean="0">
                <a:latin typeface="Book Antiqua" pitchFamily="18" charset="0"/>
              </a:rPr>
              <a:t>Declaração </a:t>
            </a:r>
            <a:r>
              <a:rPr lang="pt-PT" sz="2200" dirty="0">
                <a:latin typeface="Book Antiqua" pitchFamily="18" charset="0"/>
              </a:rPr>
              <a:t>da Escola/Infantário/Centro de Saúde/Junta </a:t>
            </a:r>
            <a:r>
              <a:rPr lang="pt-PT" sz="2200" dirty="0" smtClean="0">
                <a:latin typeface="Book Antiqua" pitchFamily="18" charset="0"/>
              </a:rPr>
              <a:t>de Freguesia </a:t>
            </a:r>
            <a:r>
              <a:rPr lang="pt-PT" sz="2200" dirty="0">
                <a:latin typeface="Book Antiqua" pitchFamily="18" charset="0"/>
              </a:rPr>
              <a:t>relativa à morada da criança;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pt-PT" sz="2200" dirty="0" smtClean="0">
                <a:latin typeface="Book Antiqua" pitchFamily="18" charset="0"/>
              </a:rPr>
              <a:t>Tradução </a:t>
            </a:r>
            <a:r>
              <a:rPr lang="pt-PT" sz="2200" dirty="0">
                <a:latin typeface="Book Antiqua" pitchFamily="18" charset="0"/>
              </a:rPr>
              <a:t>de toda a documentação na língua do Estado requerido (ou Línguas Oficiais do CE</a:t>
            </a:r>
            <a:r>
              <a:rPr lang="pt-PT" sz="2200" dirty="0" smtClean="0">
                <a:latin typeface="Book Antiqua" pitchFamily="18" charset="0"/>
              </a:rPr>
              <a:t>).</a:t>
            </a:r>
          </a:p>
          <a:p>
            <a:pPr>
              <a:lnSpc>
                <a:spcPct val="150000"/>
              </a:lnSpc>
            </a:pPr>
            <a:endParaRPr lang="pt-PT" dirty="0">
              <a:latin typeface="Book Antiqua" pitchFamily="18" charset="0"/>
            </a:endParaRPr>
          </a:p>
          <a:p>
            <a:pPr>
              <a:lnSpc>
                <a:spcPct val="80000"/>
              </a:lnSpc>
            </a:pPr>
            <a:endParaRPr lang="pt-PT" dirty="0" smtClean="0">
              <a:latin typeface="Book Antiqua" pitchFamily="18" charset="0"/>
            </a:endParaRPr>
          </a:p>
          <a:p>
            <a:pPr>
              <a:lnSpc>
                <a:spcPct val="80000"/>
              </a:lnSpc>
            </a:pPr>
            <a:endParaRPr lang="pt-PT" dirty="0">
              <a:latin typeface="Book Antiqua" pitchFamily="18" charset="0"/>
            </a:endParaRPr>
          </a:p>
          <a:p>
            <a:pPr>
              <a:lnSpc>
                <a:spcPct val="80000"/>
              </a:lnSpc>
            </a:pPr>
            <a:endParaRPr lang="pt-PT" dirty="0" smtClean="0">
              <a:latin typeface="Book Antiqua" pitchFamily="18" charset="0"/>
            </a:endParaRPr>
          </a:p>
          <a:p>
            <a:pPr>
              <a:lnSpc>
                <a:spcPct val="80000"/>
              </a:lnSpc>
            </a:pPr>
            <a:endParaRPr lang="pt-PT" dirty="0">
              <a:latin typeface="Book Antiqua" pitchFamily="18" charset="0"/>
            </a:endParaRPr>
          </a:p>
          <a:p>
            <a:pPr>
              <a:lnSpc>
                <a:spcPct val="80000"/>
              </a:lnSpc>
            </a:pPr>
            <a:endParaRPr lang="pt-PT" dirty="0" smtClean="0">
              <a:latin typeface="Book Antiqua" pitchFamily="18" charset="0"/>
            </a:endParaRPr>
          </a:p>
          <a:p>
            <a:pPr>
              <a:lnSpc>
                <a:spcPct val="80000"/>
              </a:lnSpc>
            </a:pPr>
            <a:endParaRPr lang="pt-PT" dirty="0" smtClean="0">
              <a:latin typeface="Book Antiqua" pitchFamily="18" charset="0"/>
            </a:endParaRPr>
          </a:p>
          <a:p>
            <a:pPr>
              <a:lnSpc>
                <a:spcPct val="80000"/>
              </a:lnSpc>
            </a:pPr>
            <a:endParaRPr lang="pt-PT" dirty="0">
              <a:latin typeface="Book Antiqua" pitchFamily="18" charset="0"/>
            </a:endParaRPr>
          </a:p>
          <a:p>
            <a:pPr>
              <a:lnSpc>
                <a:spcPct val="80000"/>
              </a:lnSpc>
            </a:pPr>
            <a:endParaRPr lang="pt-PT" dirty="0">
              <a:latin typeface="Book Antiqua" pitchFamily="18" charset="0"/>
            </a:endParaRPr>
          </a:p>
        </p:txBody>
      </p:sp>
      <p:pic>
        <p:nvPicPr>
          <p:cNvPr id="5" name="Picture 1" descr="logo_mj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6237312"/>
            <a:ext cx="2160240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2267745" y="6381328"/>
            <a:ext cx="633670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dirty="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., Porto, 8.Junho.2013                                  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Direção-Geral 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07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0"/>
            <a:ext cx="8640960" cy="980728"/>
          </a:xfrm>
          <a:solidFill>
            <a:srgbClr val="CC99FF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 algn="ctr"/>
            <a:r>
              <a:rPr lang="pt-PT" sz="32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539552" y="1844824"/>
            <a:ext cx="7848872" cy="4032448"/>
          </a:xfrm>
          <a:ln>
            <a:solidFill>
              <a:srgbClr val="0000FF"/>
            </a:solidFill>
          </a:ln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endParaRPr lang="pt-PT" sz="3800" b="1" dirty="0" smtClean="0">
              <a:latin typeface="Baskerville Old Face" pitchFamily="18" charset="0"/>
            </a:endParaRPr>
          </a:p>
          <a:p>
            <a:pPr algn="just">
              <a:buNone/>
            </a:pPr>
            <a:r>
              <a:rPr lang="pt-PT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VIII </a:t>
            </a:r>
            <a:r>
              <a:rPr lang="pt-PT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– PEDIDO DE REGRESSO</a:t>
            </a:r>
            <a:r>
              <a:rPr lang="pt-PT" sz="8800" dirty="0" smtClean="0">
                <a:latin typeface="Baskerville Old Face" pitchFamily="18" charset="0"/>
              </a:rPr>
              <a:t>. </a:t>
            </a:r>
          </a:p>
          <a:p>
            <a:pPr algn="just">
              <a:buNone/>
            </a:pPr>
            <a:endParaRPr lang="pt-PT" sz="8800" i="1" dirty="0" smtClean="0">
              <a:latin typeface="Baskerville Old Face" pitchFamily="18" charset="0"/>
            </a:endParaRPr>
          </a:p>
          <a:p>
            <a:pPr algn="just">
              <a:buNone/>
            </a:pPr>
            <a:r>
              <a:rPr lang="pt-PT" sz="8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requerente </a:t>
            </a:r>
            <a:r>
              <a:rPr lang="pt-PT" sz="8800" i="1" dirty="0" smtClean="0">
                <a:latin typeface="Baskerville Old Face" pitchFamily="18" charset="0"/>
              </a:rPr>
              <a:t>só </a:t>
            </a:r>
            <a:r>
              <a:rPr lang="pt-PT" sz="8800" i="1" dirty="0" smtClean="0">
                <a:latin typeface="Baskerville Old Face" pitchFamily="18" charset="0"/>
              </a:rPr>
              <a:t>deverá preencher esta secção se o </a:t>
            </a:r>
            <a:r>
              <a:rPr lang="pt-PT" sz="8800" i="1" dirty="0" smtClean="0">
                <a:latin typeface="Baskerville Old Face" pitchFamily="18" charset="0"/>
              </a:rPr>
              <a:t>requerimento</a:t>
            </a:r>
          </a:p>
          <a:p>
            <a:pPr algn="just">
              <a:buNone/>
            </a:pPr>
            <a:r>
              <a:rPr lang="pt-PT" sz="8800" i="1" dirty="0" smtClean="0">
                <a:latin typeface="Baskerville Old Face" pitchFamily="18" charset="0"/>
              </a:rPr>
              <a:t>for </a:t>
            </a:r>
            <a:r>
              <a:rPr lang="pt-PT" sz="8800" i="1" dirty="0" smtClean="0">
                <a:latin typeface="Baskerville Old Face" pitchFamily="18" charset="0"/>
              </a:rPr>
              <a:t>relativo </a:t>
            </a:r>
            <a:r>
              <a:rPr lang="pt-PT" sz="8800" i="1" dirty="0" smtClean="0">
                <a:latin typeface="Baskerville Old Face" pitchFamily="18" charset="0"/>
              </a:rPr>
              <a:t>ao pedido deregresso </a:t>
            </a:r>
            <a:r>
              <a:rPr lang="pt-PT" sz="8800" i="1" dirty="0" smtClean="0">
                <a:latin typeface="Baskerville Old Face" pitchFamily="18" charset="0"/>
              </a:rPr>
              <a:t>da(s) criança(s)</a:t>
            </a:r>
          </a:p>
          <a:p>
            <a:pPr algn="just">
              <a:buNone/>
            </a:pPr>
            <a:r>
              <a:rPr lang="pt-PT" sz="8800" i="1" dirty="0" smtClean="0">
                <a:latin typeface="Baskerville Old Face" pitchFamily="18" charset="0"/>
              </a:rPr>
              <a:t> </a:t>
            </a:r>
            <a:endParaRPr lang="pt-PT" sz="8800" dirty="0" smtClean="0">
              <a:latin typeface="Baskerville Old Face" pitchFamily="18" charset="0"/>
            </a:endParaRPr>
          </a:p>
          <a:p>
            <a:pPr algn="just">
              <a:buNone/>
            </a:pPr>
            <a:r>
              <a:rPr lang="pt-PT" sz="8800" b="1" i="1" dirty="0" smtClean="0">
                <a:latin typeface="Baskerville Old Face" pitchFamily="18" charset="0"/>
              </a:rPr>
              <a:t>Data, lugar e circunstâncias do afastamento </a:t>
            </a:r>
            <a:r>
              <a:rPr lang="pt-PT" sz="8800" b="1" i="1" dirty="0" smtClean="0">
                <a:latin typeface="Baskerville Old Face" pitchFamily="18" charset="0"/>
              </a:rPr>
              <a:t>ou Retenção ilícitos,</a:t>
            </a:r>
          </a:p>
          <a:p>
            <a:pPr algn="just">
              <a:buNone/>
            </a:pPr>
            <a:r>
              <a:rPr lang="pt-PT" sz="8800" b="1" i="1" dirty="0" smtClean="0">
                <a:latin typeface="Baskerville Old Face" pitchFamily="18" charset="0"/>
              </a:rPr>
              <a:t>incluindo </a:t>
            </a:r>
            <a:r>
              <a:rPr lang="pt-PT" sz="8800" b="1" i="1" dirty="0" smtClean="0">
                <a:latin typeface="Baskerville Old Face" pitchFamily="18" charset="0"/>
              </a:rPr>
              <a:t>uma breve descrição </a:t>
            </a:r>
            <a:r>
              <a:rPr lang="pt-PT" sz="8800" b="1" i="1" dirty="0" smtClean="0">
                <a:latin typeface="Baskerville Old Face" pitchFamily="18" charset="0"/>
              </a:rPr>
              <a:t>dos eventos</a:t>
            </a:r>
          </a:p>
          <a:p>
            <a:pPr algn="just">
              <a:buNone/>
            </a:pPr>
            <a:endParaRPr lang="pt-PT" sz="8800" i="1" dirty="0" smtClean="0">
              <a:latin typeface="Baskerville Old Face" pitchFamily="18" charset="0"/>
            </a:endParaRPr>
          </a:p>
          <a:p>
            <a:pPr algn="just">
              <a:buNone/>
            </a:pPr>
            <a:r>
              <a:rPr lang="pt-PT" sz="8800" dirty="0" smtClean="0">
                <a:latin typeface="Baskerville Old Face" pitchFamily="18" charset="0"/>
              </a:rPr>
              <a:t>Relato </a:t>
            </a:r>
            <a:r>
              <a:rPr lang="pt-PT" sz="8800" dirty="0">
                <a:latin typeface="Baskerville Old Face" pitchFamily="18" charset="0"/>
              </a:rPr>
              <a:t>sobre relação dos progenitores antes </a:t>
            </a:r>
            <a:r>
              <a:rPr lang="pt-PT" sz="8800" dirty="0" smtClean="0">
                <a:latin typeface="Baskerville Old Face" pitchFamily="18" charset="0"/>
              </a:rPr>
              <a:t>da deslocação/retenção</a:t>
            </a:r>
          </a:p>
          <a:p>
            <a:pPr algn="just">
              <a:buNone/>
            </a:pPr>
            <a:r>
              <a:rPr lang="pt-PT" sz="8800" dirty="0" smtClean="0">
                <a:latin typeface="Baskerville Old Face" pitchFamily="18" charset="0"/>
              </a:rPr>
              <a:t>ilicita </a:t>
            </a:r>
            <a:r>
              <a:rPr lang="pt-PT" sz="8800" dirty="0">
                <a:latin typeface="Baskerville Old Face" pitchFamily="18" charset="0"/>
              </a:rPr>
              <a:t>e dos factores que terão levado a esta </a:t>
            </a:r>
            <a:r>
              <a:rPr lang="pt-PT" sz="8800" dirty="0" smtClean="0">
                <a:latin typeface="Baskerville Old Face" pitchFamily="18" charset="0"/>
              </a:rPr>
              <a:t>situação.</a:t>
            </a:r>
            <a:endParaRPr lang="pt-PT" sz="8800" dirty="0">
              <a:latin typeface="Baskerville Old Face" pitchFamily="18" charset="0"/>
            </a:endParaRPr>
          </a:p>
          <a:p>
            <a:pPr algn="just">
              <a:buNone/>
            </a:pPr>
            <a:endParaRPr lang="pt-PT" sz="8800" dirty="0" smtClean="0">
              <a:latin typeface="Baskerville Old Face" pitchFamily="18" charset="0"/>
            </a:endParaRPr>
          </a:p>
          <a:p>
            <a:pPr algn="just">
              <a:buNone/>
            </a:pPr>
            <a:r>
              <a:rPr lang="pt-PT" sz="8800" dirty="0" smtClean="0">
                <a:latin typeface="Baskerville Old Face" pitchFamily="18" charset="0"/>
              </a:rPr>
              <a:t> </a:t>
            </a:r>
          </a:p>
          <a:p>
            <a:pPr algn="just">
              <a:buNone/>
            </a:pPr>
            <a:endParaRPr lang="pt-PT" dirty="0" smtClean="0"/>
          </a:p>
          <a:p>
            <a:endParaRPr lang="pt-PT" dirty="0" smtClean="0"/>
          </a:p>
          <a:p>
            <a:pPr>
              <a:buNone/>
            </a:pPr>
            <a:r>
              <a:rPr lang="pt-PT" dirty="0" smtClean="0"/>
              <a:t> </a:t>
            </a:r>
            <a:r>
              <a:rPr lang="pt-PT" dirty="0" smtClean="0"/>
              <a:t>			</a:t>
            </a:r>
            <a:r>
              <a:rPr lang="pt-PT" sz="4800" dirty="0" smtClean="0">
                <a:solidFill>
                  <a:schemeClr val="accent6">
                    <a:lumMod val="10000"/>
                  </a:schemeClr>
                </a:solidFill>
                <a:latin typeface="Baskerville Old Face" pitchFamily="18" charset="0"/>
              </a:rPr>
              <a:t>O.A</a:t>
            </a:r>
            <a:r>
              <a:rPr lang="pt-PT" sz="4800" dirty="0">
                <a:solidFill>
                  <a:schemeClr val="accent6">
                    <a:lumMod val="10000"/>
                  </a:schemeClr>
                </a:solidFill>
                <a:latin typeface="Baskerville Old Face" pitchFamily="18" charset="0"/>
              </a:rPr>
              <a:t>., Porto, 8.Junho.2013     </a:t>
            </a:r>
            <a:r>
              <a:rPr lang="pt-PT" sz="4800" dirty="0" smtClean="0">
                <a:solidFill>
                  <a:schemeClr val="accent6">
                    <a:lumMod val="10000"/>
                  </a:schemeClr>
                </a:solidFill>
                <a:latin typeface="Baskerville Old Face" pitchFamily="18" charset="0"/>
              </a:rPr>
              <a:t>                          </a:t>
            </a:r>
            <a:r>
              <a:rPr lang="pt-PT" sz="4800" dirty="0">
                <a:solidFill>
                  <a:schemeClr val="accent6">
                    <a:lumMod val="10000"/>
                  </a:schemeClr>
                </a:solidFill>
                <a:latin typeface="Baskerville Old Face" pitchFamily="18" charset="0"/>
              </a:rPr>
              <a:t>Direção-Geral de Reinserção e Serviços Prisionais </a:t>
            </a:r>
          </a:p>
          <a:p>
            <a:pPr>
              <a:buNone/>
            </a:pPr>
            <a:endParaRPr lang="pt-PT" sz="4800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pt-PT" sz="4800" dirty="0" smtClean="0">
                <a:latin typeface="Baskerville Old Face" pitchFamily="18" charset="0"/>
              </a:rPr>
              <a:t> </a:t>
            </a:r>
          </a:p>
          <a:p>
            <a:endParaRPr lang="pt-PT" dirty="0" smtClean="0"/>
          </a:p>
          <a:p>
            <a:pPr>
              <a:buNone/>
            </a:pPr>
            <a:r>
              <a:rPr lang="pt-PT" dirty="0" smtClean="0"/>
              <a:t> </a:t>
            </a:r>
          </a:p>
          <a:p>
            <a:pPr>
              <a:buNone/>
            </a:pPr>
            <a:endParaRPr lang="pt-PT" dirty="0"/>
          </a:p>
        </p:txBody>
      </p:sp>
      <p:sp>
        <p:nvSpPr>
          <p:cNvPr id="4" name="Retângulo 3"/>
          <p:cNvSpPr/>
          <p:nvPr/>
        </p:nvSpPr>
        <p:spPr>
          <a:xfrm>
            <a:off x="323528" y="1052736"/>
            <a:ext cx="8064896" cy="646331"/>
          </a:xfrm>
          <a:prstGeom prst="rect">
            <a:avLst/>
          </a:prstGeom>
          <a:solidFill>
            <a:srgbClr val="CCCCFF"/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pPr algn="ctr"/>
            <a:r>
              <a:rPr lang="pt-PT" b="1" dirty="0">
                <a:latin typeface="Book Antiqua" pitchFamily="18" charset="0"/>
              </a:rPr>
              <a:t>Pedido de regresso e Pedido de organização/protecção do direito de visitas </a:t>
            </a:r>
          </a:p>
          <a:p>
            <a:pPr algn="ctr"/>
            <a:r>
              <a:rPr lang="pt-PT" b="1" dirty="0">
                <a:latin typeface="Book Antiqua" pitchFamily="18" charset="0"/>
              </a:rPr>
              <a:t>(</a:t>
            </a:r>
            <a:r>
              <a:rPr lang="pt-PT" b="1" i="1" dirty="0">
                <a:latin typeface="Book Antiqua" pitchFamily="18" charset="0"/>
              </a:rPr>
              <a:t>Elementos formais comuns</a:t>
            </a:r>
            <a:r>
              <a:rPr lang="pt-PT" b="1" dirty="0">
                <a:latin typeface="Book Antiqua" pitchFamily="18" charset="0"/>
              </a:rPr>
              <a:t>)</a:t>
            </a:r>
            <a:endParaRPr lang="pt-PT" b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0"/>
            <a:ext cx="8640960" cy="908720"/>
          </a:xfrm>
          <a:solidFill>
            <a:srgbClr val="CC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pt-PT" sz="32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2034265"/>
            <a:ext cx="8136904" cy="4419072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130000"/>
              </a:lnSpc>
              <a:spcBef>
                <a:spcPct val="0"/>
              </a:spcBef>
              <a:buNone/>
            </a:pPr>
            <a:r>
              <a:rPr lang="pt-PT" b="1" dirty="0">
                <a:latin typeface="Book Antiqua" pitchFamily="18" charset="0"/>
              </a:rPr>
              <a:t>1. Registo e distribuição do pedido por espécie;</a:t>
            </a:r>
            <a:r>
              <a:rPr lang="pt-PT" dirty="0">
                <a:latin typeface="Book Antiqua" pitchFamily="18" charset="0"/>
              </a:rPr>
              <a:t> 			</a:t>
            </a:r>
          </a:p>
          <a:p>
            <a:pPr marL="609600" indent="-609600">
              <a:lnSpc>
                <a:spcPct val="130000"/>
              </a:lnSpc>
              <a:spcBef>
                <a:spcPct val="0"/>
              </a:spcBef>
              <a:buNone/>
            </a:pPr>
            <a:r>
              <a:rPr lang="pt-PT" dirty="0">
                <a:latin typeface="Book Antiqua" pitchFamily="18" charset="0"/>
              </a:rPr>
              <a:t>				     </a:t>
            </a:r>
            <a:r>
              <a:rPr lang="pt-PT" dirty="0" smtClean="0">
                <a:latin typeface="Book Antiqua" pitchFamily="18" charset="0"/>
              </a:rPr>
              <a:t> </a:t>
            </a:r>
            <a:r>
              <a:rPr lang="pt-PT" sz="1700" dirty="0" smtClean="0">
                <a:latin typeface="Book Antiqua" pitchFamily="18" charset="0"/>
              </a:rPr>
              <a:t>Pedido </a:t>
            </a:r>
            <a:r>
              <a:rPr lang="pt-PT" sz="1700" dirty="0">
                <a:latin typeface="Book Antiqua" pitchFamily="18" charset="0"/>
              </a:rPr>
              <a:t>de elementos </a:t>
            </a:r>
            <a:r>
              <a:rPr lang="pt-PT" sz="1700" dirty="0" smtClean="0">
                <a:latin typeface="Book Antiqua" pitchFamily="18" charset="0"/>
              </a:rPr>
              <a:t>complementares  (A/P); ou</a:t>
            </a:r>
            <a:r>
              <a:rPr lang="pt-PT" dirty="0" smtClean="0">
                <a:latin typeface="Book Antiqua" pitchFamily="18" charset="0"/>
              </a:rPr>
              <a:t>			      </a:t>
            </a:r>
            <a:r>
              <a:rPr lang="pt-PT" sz="2000" dirty="0" smtClean="0">
                <a:latin typeface="Book Antiqua" pitchFamily="18" charset="0"/>
              </a:rPr>
              <a:t>Pedido de localização a OPC (A/P);</a:t>
            </a:r>
          </a:p>
          <a:p>
            <a:pPr marL="609600" indent="-609600">
              <a:lnSpc>
                <a:spcPct val="130000"/>
              </a:lnSpc>
              <a:spcBef>
                <a:spcPct val="0"/>
              </a:spcBef>
              <a:buNone/>
            </a:pPr>
            <a:r>
              <a:rPr lang="pt-PT" sz="2000" b="1" dirty="0" smtClean="0">
                <a:latin typeface="Book Antiqua" pitchFamily="18" charset="0"/>
              </a:rPr>
              <a:t>2</a:t>
            </a:r>
            <a:r>
              <a:rPr lang="pt-PT" sz="2000" b="1" dirty="0">
                <a:latin typeface="Book Antiqua" pitchFamily="18" charset="0"/>
              </a:rPr>
              <a:t>. Análise do pedido</a:t>
            </a:r>
            <a:r>
              <a:rPr lang="pt-PT" dirty="0">
                <a:latin typeface="Book Antiqua" pitchFamily="18" charset="0"/>
              </a:rPr>
              <a:t> </a:t>
            </a:r>
            <a:r>
              <a:rPr lang="pt-PT" dirty="0" smtClean="0">
                <a:latin typeface="Book Antiqua" pitchFamily="18" charset="0"/>
              </a:rPr>
              <a:t>= </a:t>
            </a:r>
            <a:r>
              <a:rPr lang="pt-PT" dirty="0">
                <a:latin typeface="Book Antiqua" pitchFamily="18" charset="0"/>
              </a:rPr>
              <a:t>	      </a:t>
            </a:r>
            <a:r>
              <a:rPr lang="pt-PT" sz="1900" dirty="0" smtClean="0">
                <a:latin typeface="Book Antiqua" pitchFamily="18" charset="0"/>
              </a:rPr>
              <a:t>Remessa </a:t>
            </a:r>
            <a:r>
              <a:rPr lang="pt-PT" sz="1900" dirty="0">
                <a:latin typeface="Book Antiqua" pitchFamily="18" charset="0"/>
              </a:rPr>
              <a:t>do pedido ao </a:t>
            </a:r>
            <a:r>
              <a:rPr lang="pt-PT" sz="1900" dirty="0" smtClean="0">
                <a:latin typeface="Book Antiqua" pitchFamily="18" charset="0"/>
              </a:rPr>
              <a:t>Ministério Público 			       (P);</a:t>
            </a:r>
          </a:p>
          <a:p>
            <a:pPr marL="609600" indent="-609600">
              <a:lnSpc>
                <a:spcPct val="130000"/>
              </a:lnSpc>
              <a:spcBef>
                <a:spcPct val="0"/>
              </a:spcBef>
              <a:buNone/>
            </a:pPr>
            <a:r>
              <a:rPr lang="pt-PT" dirty="0">
                <a:latin typeface="Book Antiqua" pitchFamily="18" charset="0"/>
              </a:rPr>
              <a:t>				     </a:t>
            </a:r>
            <a:r>
              <a:rPr lang="pt-PT" dirty="0" smtClean="0">
                <a:latin typeface="Book Antiqua" pitchFamily="18" charset="0"/>
              </a:rPr>
              <a:t> </a:t>
            </a:r>
            <a:r>
              <a:rPr lang="pt-PT" sz="1900" dirty="0" smtClean="0">
                <a:latin typeface="Book Antiqua" pitchFamily="18" charset="0"/>
              </a:rPr>
              <a:t>Envio de carta ao progenitor-raptor para 			       efeitos de regresso vol./solução amigável 			       (P).</a:t>
            </a:r>
            <a:endParaRPr lang="pt-PT" dirty="0" smtClean="0">
              <a:latin typeface="Book Antiqua" pitchFamily="18" charset="0"/>
            </a:endParaRPr>
          </a:p>
          <a:p>
            <a:pPr marL="609600" indent="-609600">
              <a:lnSpc>
                <a:spcPct val="130000"/>
              </a:lnSpc>
              <a:spcBef>
                <a:spcPct val="0"/>
              </a:spcBef>
              <a:buNone/>
            </a:pPr>
            <a:r>
              <a:rPr lang="pt-PT" sz="1600" dirty="0" smtClean="0">
                <a:latin typeface="Book Antiqua" pitchFamily="18" charset="0"/>
              </a:rPr>
              <a:t>				          </a:t>
            </a:r>
            <a:endParaRPr lang="pt-PT" sz="1600" dirty="0">
              <a:latin typeface="Book Antiqua" pitchFamily="18" charset="0"/>
            </a:endParaRPr>
          </a:p>
          <a:p>
            <a:pPr marL="609600" indent="-609600">
              <a:lnSpc>
                <a:spcPct val="130000"/>
              </a:lnSpc>
              <a:spcBef>
                <a:spcPct val="0"/>
              </a:spcBef>
              <a:buNone/>
            </a:pPr>
            <a:r>
              <a:rPr lang="pt-PT" sz="1600" dirty="0" smtClean="0">
                <a:latin typeface="Book Antiqua" pitchFamily="18" charset="0"/>
              </a:rPr>
              <a:t>				</a:t>
            </a:r>
            <a:endParaRPr lang="pt-PT" sz="1800" dirty="0">
              <a:latin typeface="Book Antiqua" pitchFamily="18" charset="0"/>
            </a:endParaRPr>
          </a:p>
          <a:p>
            <a:pPr marL="0" indent="0">
              <a:buNone/>
            </a:pPr>
            <a:endParaRPr lang="pt-PT" dirty="0"/>
          </a:p>
        </p:txBody>
      </p:sp>
      <p:pic>
        <p:nvPicPr>
          <p:cNvPr id="4" name="Picture 1" descr="logo_m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6309320"/>
            <a:ext cx="1800200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051720" y="6453337"/>
            <a:ext cx="633670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pt-PT" sz="1100" dirty="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O.A., Porto,</a:t>
            </a:r>
            <a:r>
              <a:rPr lang="pt-PT" sz="1100" b="1" dirty="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 </a:t>
            </a:r>
            <a:r>
              <a:rPr lang="pt-PT" sz="1100" dirty="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8.Junho.2013                                        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Direção-Geral 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499992" y="1124745"/>
            <a:ext cx="3888432" cy="646331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PT" b="1" i="1" dirty="0">
                <a:latin typeface="Book Antiqua" pitchFamily="18" charset="0"/>
              </a:rPr>
              <a:t>Tramitação do Pedido de Regresso</a:t>
            </a:r>
          </a:p>
          <a:p>
            <a:pPr algn="ctr"/>
            <a:r>
              <a:rPr lang="pt-PT" b="1" i="1" dirty="0">
                <a:latin typeface="Book Antiqua" pitchFamily="18" charset="0"/>
              </a:rPr>
              <a:t>(AC </a:t>
            </a:r>
            <a:r>
              <a:rPr lang="pt-PT" b="1" i="1" dirty="0" smtClean="0">
                <a:latin typeface="Book Antiqua" pitchFamily="18" charset="0"/>
              </a:rPr>
              <a:t>Passiva/Ativa)</a:t>
            </a:r>
            <a:endParaRPr lang="pt-PT" b="1" i="1" dirty="0">
              <a:latin typeface="Book Antiqua" pitchFamily="18" charset="0"/>
            </a:endParaRPr>
          </a:p>
        </p:txBody>
      </p:sp>
      <p:cxnSp>
        <p:nvCxnSpPr>
          <p:cNvPr id="10" name="Conector de seta reta 9"/>
          <p:cNvCxnSpPr/>
          <p:nvPr/>
        </p:nvCxnSpPr>
        <p:spPr>
          <a:xfrm flipV="1">
            <a:off x="3131840" y="3356992"/>
            <a:ext cx="432048" cy="625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>
            <a:off x="3131840" y="3982691"/>
            <a:ext cx="504056" cy="1663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3131840" y="3982691"/>
            <a:ext cx="504056" cy="886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 flipV="1">
            <a:off x="3131840" y="3669842"/>
            <a:ext cx="504056" cy="3128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57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0"/>
            <a:ext cx="8640960" cy="980728"/>
          </a:xfrm>
          <a:solidFill>
            <a:srgbClr val="CC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pt-PT" sz="32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28596" y="2071678"/>
            <a:ext cx="8001056" cy="424847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pt-PT" dirty="0">
                <a:latin typeface="Book Antiqua" pitchFamily="18" charset="0"/>
              </a:rPr>
              <a:t>a. Verificação dos requisitos formais;</a:t>
            </a:r>
          </a:p>
          <a:p>
            <a:pPr>
              <a:lnSpc>
                <a:spcPct val="80000"/>
              </a:lnSpc>
              <a:buNone/>
              <a:defRPr/>
            </a:pPr>
            <a:endParaRPr lang="pt-PT" dirty="0">
              <a:latin typeface="Book Antiqua" pitchFamily="18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pt-PT" dirty="0">
                <a:latin typeface="Book Antiqua" pitchFamily="18" charset="0"/>
              </a:rPr>
              <a:t>b. Quem exerce as responsabilidades parentais (conjuntas?)</a:t>
            </a:r>
          </a:p>
          <a:p>
            <a:pPr>
              <a:lnSpc>
                <a:spcPct val="80000"/>
              </a:lnSpc>
              <a:buNone/>
              <a:defRPr/>
            </a:pPr>
            <a:endParaRPr lang="pt-PT" dirty="0">
              <a:latin typeface="Book Antiqua" pitchFamily="18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pt-PT" dirty="0">
                <a:latin typeface="Book Antiqua" pitchFamily="18" charset="0"/>
              </a:rPr>
              <a:t>c. Se estamos perante um pedido da CH80 ou do Reg. 2201/2003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pt-PT" dirty="0">
                <a:latin typeface="Book Antiqua" pitchFamily="18" charset="0"/>
              </a:rPr>
              <a:t>verificar dos diferentes efeitos relativos ao “</a:t>
            </a:r>
            <a:r>
              <a:rPr lang="pt-PT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direito de guarda</a:t>
            </a:r>
            <a:r>
              <a:rPr lang="pt-PT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”</a:t>
            </a:r>
            <a:r>
              <a:rPr lang="pt-PT" dirty="0">
                <a:latin typeface="Book Antiqua" pitchFamily="18" charset="0"/>
              </a:rPr>
              <a:t>: </a:t>
            </a:r>
          </a:p>
          <a:p>
            <a:pPr>
              <a:lnSpc>
                <a:spcPct val="80000"/>
              </a:lnSpc>
              <a:buNone/>
              <a:defRPr/>
            </a:pPr>
            <a:endParaRPr lang="pt-PT" dirty="0">
              <a:latin typeface="Book Antiqua" pitchFamily="18" charset="0"/>
            </a:endParaRPr>
          </a:p>
          <a:p>
            <a:pPr>
              <a:lnSpc>
                <a:spcPct val="150000"/>
              </a:lnSpc>
              <a:buNone/>
              <a:defRPr/>
            </a:pPr>
            <a:r>
              <a:rPr lang="pt-PT" dirty="0" smtClean="0">
                <a:latin typeface="Book Antiqua" pitchFamily="18" charset="0"/>
              </a:rPr>
              <a:t> - </a:t>
            </a:r>
            <a:r>
              <a:rPr lang="pt-PT" dirty="0" smtClean="0">
                <a:solidFill>
                  <a:srgbClr val="800080"/>
                </a:solidFill>
                <a:latin typeface="Book Antiqua" pitchFamily="18" charset="0"/>
              </a:rPr>
              <a:t>H80</a:t>
            </a:r>
            <a:r>
              <a:rPr lang="pt-PT" dirty="0" smtClean="0">
                <a:latin typeface="Book Antiqua" pitchFamily="18" charset="0"/>
              </a:rPr>
              <a:t> </a:t>
            </a:r>
            <a:r>
              <a:rPr lang="pt-PT" dirty="0">
                <a:latin typeface="Book Antiqua" pitchFamily="18" charset="0"/>
              </a:rPr>
              <a:t>- inclui </a:t>
            </a:r>
            <a:r>
              <a:rPr lang="pt-PT" i="1" dirty="0">
                <a:latin typeface="Book Antiqua" pitchFamily="18" charset="0"/>
              </a:rPr>
              <a:t>o direito de decidir sobre o lugar da residência da criança (</a:t>
            </a:r>
            <a:r>
              <a:rPr lang="pt-PT" dirty="0" smtClean="0">
                <a:latin typeface="Book Antiqua" pitchFamily="18" charset="0"/>
              </a:rPr>
              <a:t>art.º 5.º </a:t>
            </a:r>
            <a:r>
              <a:rPr lang="pt-PT" dirty="0">
                <a:latin typeface="Book Antiqua" pitchFamily="18" charset="0"/>
              </a:rPr>
              <a:t>al</a:t>
            </a:r>
            <a:r>
              <a:rPr lang="pt-PT" dirty="0" smtClean="0">
                <a:latin typeface="Book Antiqua" pitchFamily="18" charset="0"/>
              </a:rPr>
              <a:t>. a);</a:t>
            </a:r>
            <a:endParaRPr lang="pt-PT" dirty="0">
              <a:latin typeface="Book Antiqua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pt-PT" dirty="0">
                <a:latin typeface="Book Antiqua" pitchFamily="18" charset="0"/>
              </a:rPr>
              <a:t>– </a:t>
            </a:r>
            <a:r>
              <a:rPr lang="pt-PT" dirty="0">
                <a:solidFill>
                  <a:srgbClr val="800080"/>
                </a:solidFill>
                <a:latin typeface="Book Antiqua" pitchFamily="18" charset="0"/>
              </a:rPr>
              <a:t>Reg. 2201-</a:t>
            </a:r>
            <a:r>
              <a:rPr lang="pt-PT" dirty="0">
                <a:latin typeface="Book Antiqua" pitchFamily="18" charset="0"/>
              </a:rPr>
              <a:t> Não permite decidir sobre o local de residência </a:t>
            </a:r>
            <a:r>
              <a:rPr lang="pt-PT" dirty="0" smtClean="0">
                <a:latin typeface="Book Antiqua" pitchFamily="18" charset="0"/>
              </a:rPr>
              <a:t>da </a:t>
            </a:r>
            <a:r>
              <a:rPr lang="pt-PT" dirty="0">
                <a:latin typeface="Book Antiqua" pitchFamily="18" charset="0"/>
              </a:rPr>
              <a:t>criança </a:t>
            </a:r>
            <a:r>
              <a:rPr lang="pt-PT" dirty="0" smtClean="0">
                <a:latin typeface="Book Antiqua" pitchFamily="18" charset="0"/>
              </a:rPr>
              <a:t>sem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pt-PT" dirty="0" smtClean="0">
                <a:latin typeface="Book Antiqua" pitchFamily="18" charset="0"/>
              </a:rPr>
              <a:t>o </a:t>
            </a:r>
            <a:r>
              <a:rPr lang="pt-PT" dirty="0">
                <a:latin typeface="Book Antiqua" pitchFamily="18" charset="0"/>
              </a:rPr>
              <a:t>consentimento do outro titular da </a:t>
            </a:r>
            <a:r>
              <a:rPr lang="pt-PT" dirty="0" smtClean="0">
                <a:latin typeface="Book Antiqua" pitchFamily="18" charset="0"/>
              </a:rPr>
              <a:t>responsabilidade </a:t>
            </a:r>
            <a:r>
              <a:rPr lang="pt-PT" dirty="0">
                <a:latin typeface="Book Antiqua" pitchFamily="18" charset="0"/>
              </a:rPr>
              <a:t>parental, desde </a:t>
            </a:r>
            <a:r>
              <a:rPr lang="pt-PT" dirty="0" smtClean="0">
                <a:latin typeface="Book Antiqua" pitchFamily="18" charset="0"/>
              </a:rPr>
              <a:t>que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pt-PT" dirty="0" smtClean="0">
                <a:latin typeface="Book Antiqua" pitchFamily="18" charset="0"/>
              </a:rPr>
              <a:t>determinado </a:t>
            </a:r>
            <a:r>
              <a:rPr lang="pt-PT" dirty="0">
                <a:latin typeface="Book Antiqua" pitchFamily="18" charset="0"/>
              </a:rPr>
              <a:t>por </a:t>
            </a:r>
            <a:r>
              <a:rPr lang="pt-PT" dirty="0" smtClean="0">
                <a:latin typeface="Book Antiqua" pitchFamily="18" charset="0"/>
              </a:rPr>
              <a:t>decisão </a:t>
            </a:r>
            <a:r>
              <a:rPr lang="pt-PT" dirty="0">
                <a:latin typeface="Book Antiqua" pitchFamily="18" charset="0"/>
              </a:rPr>
              <a:t>judicial ou por atribuição de pleno direito [Art.º </a:t>
            </a:r>
            <a:r>
              <a:rPr lang="pt-PT" dirty="0" smtClean="0">
                <a:latin typeface="Book Antiqua" pitchFamily="18" charset="0"/>
              </a:rPr>
              <a:t>2.º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pt-PT" dirty="0" smtClean="0">
                <a:latin typeface="Book Antiqua" pitchFamily="18" charset="0"/>
              </a:rPr>
              <a:t>n.º 11, </a:t>
            </a:r>
            <a:r>
              <a:rPr lang="pt-PT" dirty="0">
                <a:latin typeface="Book Antiqua" pitchFamily="18" charset="0"/>
              </a:rPr>
              <a:t>al. b)].</a:t>
            </a:r>
          </a:p>
          <a:p>
            <a:pPr marL="0" indent="0">
              <a:buNone/>
            </a:pPr>
            <a:endParaRPr lang="pt-PT" dirty="0"/>
          </a:p>
        </p:txBody>
      </p:sp>
      <p:pic>
        <p:nvPicPr>
          <p:cNvPr id="5" name="Picture 1" descr="logo_m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6237313"/>
            <a:ext cx="2088232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2195737" y="6368115"/>
            <a:ext cx="619268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pt-PT" sz="1100" dirty="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O.A, Porto,</a:t>
            </a:r>
            <a:r>
              <a:rPr lang="pt-PT" sz="1100" b="1" dirty="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 </a:t>
            </a:r>
            <a:r>
              <a:rPr lang="pt-PT" sz="1100" dirty="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8.Junho.2013                                    Direção-Geral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499992" y="1124745"/>
            <a:ext cx="3888432" cy="646331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PT" b="1" i="1" dirty="0">
                <a:latin typeface="Book Antiqua" pitchFamily="18" charset="0"/>
              </a:rPr>
              <a:t>Tramitação do Pedido de Regresso</a:t>
            </a:r>
          </a:p>
          <a:p>
            <a:pPr algn="ctr"/>
            <a:r>
              <a:rPr lang="pt-PT" b="1" i="1" dirty="0">
                <a:latin typeface="Book Antiqua" pitchFamily="18" charset="0"/>
              </a:rPr>
              <a:t>(AC Passiva)</a:t>
            </a:r>
          </a:p>
        </p:txBody>
      </p:sp>
    </p:spTree>
    <p:extLst>
      <p:ext uri="{BB962C8B-B14F-4D97-AF65-F5344CB8AC3E}">
        <p14:creationId xmlns:p14="http://schemas.microsoft.com/office/powerpoint/2010/main" val="118824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0"/>
            <a:ext cx="8640960" cy="908720"/>
          </a:xfrm>
          <a:solidFill>
            <a:srgbClr val="CC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pt-PT" sz="32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643192" cy="4101826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pt-PT" sz="2900" b="1" dirty="0">
                <a:latin typeface="Book Antiqua" pitchFamily="18" charset="0"/>
              </a:rPr>
              <a:t>3. </a:t>
            </a:r>
            <a:r>
              <a:rPr lang="pt-PT" sz="2900" dirty="0">
                <a:latin typeface="Book Antiqua" pitchFamily="18" charset="0"/>
              </a:rPr>
              <a:t>Procedimentos prévios para a entrega voluntária da criança e, em simultâneo:</a:t>
            </a:r>
          </a:p>
          <a:p>
            <a:pPr>
              <a:lnSpc>
                <a:spcPct val="150000"/>
              </a:lnSpc>
              <a:buNone/>
            </a:pPr>
            <a:r>
              <a:rPr lang="pt-PT" sz="2900" dirty="0">
                <a:latin typeface="Book Antiqua" pitchFamily="18" charset="0"/>
              </a:rPr>
              <a:t>	</a:t>
            </a:r>
            <a:r>
              <a:rPr lang="pt-PT" sz="2900" dirty="0" smtClean="0">
                <a:latin typeface="Book Antiqua" pitchFamily="18" charset="0"/>
              </a:rPr>
              <a:t>    </a:t>
            </a:r>
            <a:r>
              <a:rPr lang="pt-PT" sz="2900" b="1" dirty="0" smtClean="0">
                <a:latin typeface="Book Antiqua" pitchFamily="18" charset="0"/>
              </a:rPr>
              <a:t>a</a:t>
            </a:r>
            <a:r>
              <a:rPr lang="pt-PT" sz="2900" b="1" dirty="0">
                <a:latin typeface="Book Antiqua" pitchFamily="18" charset="0"/>
              </a:rPr>
              <a:t>.</a:t>
            </a:r>
            <a:r>
              <a:rPr lang="pt-PT" sz="2900" dirty="0">
                <a:latin typeface="Book Antiqua" pitchFamily="18" charset="0"/>
              </a:rPr>
              <a:t> Envio do pedido ao M. P.º competente. 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pt-PT" sz="2900" b="1" dirty="0">
                <a:latin typeface="Book Antiqua" pitchFamily="18" charset="0"/>
              </a:rPr>
              <a:t>	</a:t>
            </a:r>
            <a:r>
              <a:rPr lang="pt-PT" sz="2900" b="1" dirty="0" smtClean="0">
                <a:latin typeface="Book Antiqua" pitchFamily="18" charset="0"/>
              </a:rPr>
              <a:t>    b</a:t>
            </a:r>
            <a:r>
              <a:rPr lang="pt-PT" sz="2900" b="1" dirty="0">
                <a:latin typeface="Book Antiqua" pitchFamily="18" charset="0"/>
              </a:rPr>
              <a:t>. </a:t>
            </a:r>
            <a:r>
              <a:rPr lang="pt-PT" sz="2900" dirty="0">
                <a:latin typeface="Book Antiqua" pitchFamily="18" charset="0"/>
              </a:rPr>
              <a:t>Informação sobre a existência ou eventual existência de regulação </a:t>
            </a:r>
            <a:r>
              <a:rPr lang="pt-PT" sz="2900" dirty="0" smtClean="0">
                <a:latin typeface="Book Antiqua" pitchFamily="18" charset="0"/>
              </a:rPr>
              <a:t>das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pt-PT" sz="2900" dirty="0">
                <a:latin typeface="Book Antiqua" pitchFamily="18" charset="0"/>
              </a:rPr>
              <a:t>	 </a:t>
            </a:r>
            <a:r>
              <a:rPr lang="pt-PT" sz="2900" dirty="0" smtClean="0">
                <a:latin typeface="Book Antiqua" pitchFamily="18" charset="0"/>
              </a:rPr>
              <a:t>    responsabilidades </a:t>
            </a:r>
            <a:r>
              <a:rPr lang="pt-PT" sz="2900" dirty="0">
                <a:latin typeface="Book Antiqua" pitchFamily="18" charset="0"/>
              </a:rPr>
              <a:t>parentais intentadas em Portugal, solicitando a sua </a:t>
            </a:r>
            <a:r>
              <a:rPr lang="pt-PT" sz="2900" dirty="0" smtClean="0">
                <a:latin typeface="Book Antiqua" pitchFamily="18" charset="0"/>
              </a:rPr>
              <a:t>suspensão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pt-PT" sz="2900" dirty="0">
                <a:latin typeface="Book Antiqua" pitchFamily="18" charset="0"/>
              </a:rPr>
              <a:t>	</a:t>
            </a:r>
            <a:r>
              <a:rPr lang="pt-PT" sz="2900" dirty="0" smtClean="0">
                <a:latin typeface="Book Antiqua" pitchFamily="18" charset="0"/>
              </a:rPr>
              <a:t>     ao </a:t>
            </a:r>
            <a:r>
              <a:rPr lang="pt-PT" sz="2900" dirty="0">
                <a:latin typeface="Book Antiqua" pitchFamily="18" charset="0"/>
              </a:rPr>
              <a:t>abrigo do Art.º 19.º n.º 2 do Reg. ou Art. 16.º da CH80.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endParaRPr lang="pt-PT" b="1" dirty="0">
              <a:latin typeface="Book Antiqua" pitchFamily="18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pt-PT" sz="2700" b="1" dirty="0">
                <a:latin typeface="Book Antiqua" pitchFamily="18" charset="0"/>
              </a:rPr>
              <a:t>4. Tramitação subsequente processo</a:t>
            </a: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pt-PT" sz="2700" dirty="0">
                <a:latin typeface="Book Antiqua" pitchFamily="18" charset="0"/>
              </a:rPr>
              <a:t>						</a:t>
            </a: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pt-PT" sz="2700" b="1" dirty="0" smtClean="0">
                <a:latin typeface="Book Antiqua" pitchFamily="18" charset="0"/>
              </a:rPr>
              <a:t>4.1</a:t>
            </a:r>
            <a:r>
              <a:rPr lang="pt-PT" sz="2700" dirty="0" smtClean="0">
                <a:latin typeface="Book Antiqua" pitchFamily="18" charset="0"/>
              </a:rPr>
              <a:t> Remessa da oposição/ausência de resposta ado progenitor-raptor ao TFM competente;</a:t>
            </a: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pt-PT" sz="2700" b="1" dirty="0" smtClean="0">
                <a:latin typeface="Book Antiqua" pitchFamily="18" charset="0"/>
              </a:rPr>
              <a:t>4.2 </a:t>
            </a:r>
            <a:r>
              <a:rPr lang="pt-PT" sz="2700" dirty="0" smtClean="0">
                <a:latin typeface="Book Antiqua" pitchFamily="18" charset="0"/>
              </a:rPr>
              <a:t>Pedidos </a:t>
            </a:r>
            <a:r>
              <a:rPr lang="pt-PT" sz="2700" dirty="0">
                <a:latin typeface="Book Antiqua" pitchFamily="18" charset="0"/>
              </a:rPr>
              <a:t>de </a:t>
            </a:r>
            <a:r>
              <a:rPr lang="pt-PT" sz="2700" dirty="0" smtClean="0">
                <a:latin typeface="Book Antiqua" pitchFamily="18" charset="0"/>
              </a:rPr>
              <a:t>informação;</a:t>
            </a: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pt-PT" sz="2700" b="1" dirty="0" smtClean="0">
                <a:latin typeface="Book Antiqua" pitchFamily="18" charset="0"/>
              </a:rPr>
              <a:t>4.3 </a:t>
            </a:r>
            <a:r>
              <a:rPr lang="pt-PT" sz="2700" dirty="0">
                <a:latin typeface="Book Antiqua" pitchFamily="18" charset="0"/>
              </a:rPr>
              <a:t>Estado actual do processo (6 semanas) ou pedido de declaração relativo </a:t>
            </a:r>
            <a:r>
              <a:rPr lang="pt-PT" sz="2700" dirty="0" smtClean="0">
                <a:latin typeface="Book Antiqua" pitchFamily="18" charset="0"/>
              </a:rPr>
              <a:t>às</a:t>
            </a: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pt-PT" sz="2700" dirty="0" smtClean="0">
                <a:latin typeface="Book Antiqua" pitchFamily="18" charset="0"/>
              </a:rPr>
              <a:t>circunstâncias </a:t>
            </a:r>
            <a:r>
              <a:rPr lang="pt-PT" sz="2700" dirty="0">
                <a:latin typeface="Book Antiqua" pitchFamily="18" charset="0"/>
              </a:rPr>
              <a:t>excepcionais  que impossibilitem o tribunal à tomada de decisão (Art.º </a:t>
            </a:r>
            <a:r>
              <a:rPr lang="pt-PT" sz="2700" dirty="0" smtClean="0">
                <a:latin typeface="Book Antiqua" pitchFamily="18" charset="0"/>
              </a:rPr>
              <a:t>11º</a:t>
            </a: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pt-PT" sz="2700" dirty="0" smtClean="0">
                <a:latin typeface="Book Antiqua" pitchFamily="18" charset="0"/>
              </a:rPr>
              <a:t>§ </a:t>
            </a:r>
            <a:r>
              <a:rPr lang="pt-PT" sz="2700" dirty="0">
                <a:latin typeface="Book Antiqua" pitchFamily="18" charset="0"/>
              </a:rPr>
              <a:t>2.º);	</a:t>
            </a:r>
            <a:endParaRPr lang="pt-PT" sz="2700" dirty="0" smtClean="0">
              <a:latin typeface="Book Antiqua" pitchFamily="18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pt-PT" sz="2700" b="1" dirty="0" smtClean="0">
                <a:latin typeface="Book Antiqua" pitchFamily="18" charset="0"/>
              </a:rPr>
              <a:t>4.3 </a:t>
            </a:r>
            <a:r>
              <a:rPr lang="pt-PT" sz="2700" dirty="0">
                <a:latin typeface="Book Antiqua" pitchFamily="18" charset="0"/>
              </a:rPr>
              <a:t>Pedidos de relatórios sócio-familiar da criança, </a:t>
            </a:r>
            <a:r>
              <a:rPr lang="pt-PT" sz="2700" dirty="0" smtClean="0">
                <a:latin typeface="Book Antiqua" pitchFamily="18" charset="0"/>
              </a:rPr>
              <a:t>pedidos de garantias a que aludem o art.º 11.º  n.º 4</a:t>
            </a: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pt-PT" sz="2700" dirty="0" smtClean="0">
                <a:latin typeface="Book Antiqua" pitchFamily="18" charset="0"/>
              </a:rPr>
              <a:t>do Regulamento, etc</a:t>
            </a:r>
            <a:r>
              <a:rPr lang="pt-PT" sz="2700" dirty="0">
                <a:latin typeface="Book Antiqua" pitchFamily="18" charset="0"/>
              </a:rPr>
              <a:t>.</a:t>
            </a:r>
          </a:p>
          <a:p>
            <a:pPr marL="0" indent="0">
              <a:buNone/>
            </a:pPr>
            <a:endParaRPr lang="pt-PT" dirty="0"/>
          </a:p>
        </p:txBody>
      </p:sp>
      <p:pic>
        <p:nvPicPr>
          <p:cNvPr id="4" name="Picture 1" descr="logo_m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2675"/>
            <a:ext cx="2107741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339752" y="6381328"/>
            <a:ext cx="57606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pt-PT" sz="1100" dirty="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O.A, Porto, 8.Junho.2013                      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Direção-Geral 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499992" y="1124745"/>
            <a:ext cx="3888432" cy="646331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PT" b="1" i="1" dirty="0">
                <a:latin typeface="Book Antiqua" pitchFamily="18" charset="0"/>
              </a:rPr>
              <a:t>Tramitação do Pedido de Regresso</a:t>
            </a:r>
          </a:p>
          <a:p>
            <a:pPr algn="ctr"/>
            <a:r>
              <a:rPr lang="pt-PT" b="1" i="1" dirty="0">
                <a:latin typeface="Book Antiqua" pitchFamily="18" charset="0"/>
              </a:rPr>
              <a:t>(AC Passiva)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251521" y="2564904"/>
            <a:ext cx="677141" cy="1006972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gradFill rotWithShape="1">
            <a:gsLst>
              <a:gs pos="0">
                <a:srgbClr val="765E5E"/>
              </a:gs>
              <a:gs pos="50000">
                <a:srgbClr val="FFCCCC"/>
              </a:gs>
              <a:gs pos="100000">
                <a:srgbClr val="765E5E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2383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5" y="0"/>
            <a:ext cx="8640959" cy="908720"/>
          </a:xfrm>
          <a:solidFill>
            <a:srgbClr val="CC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pt-PT" sz="28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467600" cy="4248472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pt-PT" b="1" dirty="0" smtClean="0">
              <a:latin typeface="Book Antiqua" pitchFamily="18" charset="0"/>
            </a:endParaRPr>
          </a:p>
          <a:p>
            <a:pPr>
              <a:lnSpc>
                <a:spcPct val="80000"/>
              </a:lnSpc>
              <a:buNone/>
            </a:pPr>
            <a:endParaRPr lang="pt-PT" b="1" dirty="0">
              <a:latin typeface="Book Antiqua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pt-PT" b="1" dirty="0" smtClean="0">
                <a:latin typeface="Book Antiqua" pitchFamily="18" charset="0"/>
              </a:rPr>
              <a:t>5</a:t>
            </a:r>
            <a:r>
              <a:rPr lang="pt-PT" b="1" dirty="0">
                <a:latin typeface="Book Antiqua" pitchFamily="18" charset="0"/>
              </a:rPr>
              <a:t>. Decisão Judicial que ordena:</a:t>
            </a:r>
          </a:p>
          <a:p>
            <a:pPr>
              <a:lnSpc>
                <a:spcPct val="80000"/>
              </a:lnSpc>
              <a:buNone/>
            </a:pPr>
            <a:r>
              <a:rPr lang="pt-PT" dirty="0">
                <a:latin typeface="Book Antiqua" pitchFamily="18" charset="0"/>
              </a:rPr>
              <a:t>			</a:t>
            </a:r>
          </a:p>
          <a:p>
            <a:pPr>
              <a:lnSpc>
                <a:spcPct val="80000"/>
              </a:lnSpc>
              <a:buNone/>
            </a:pPr>
            <a:r>
              <a:rPr lang="pt-PT" dirty="0">
                <a:latin typeface="Book Antiqua" pitchFamily="18" charset="0"/>
              </a:rPr>
              <a:t>		     Regresso ao ERH = Entrega</a:t>
            </a:r>
          </a:p>
          <a:p>
            <a:pPr>
              <a:lnSpc>
                <a:spcPct val="80000"/>
              </a:lnSpc>
              <a:buNone/>
            </a:pPr>
            <a:r>
              <a:rPr lang="pt-PT" dirty="0">
                <a:latin typeface="Book Antiqua" pitchFamily="18" charset="0"/>
              </a:rPr>
              <a:t>		 	</a:t>
            </a:r>
          </a:p>
          <a:p>
            <a:pPr>
              <a:lnSpc>
                <a:spcPct val="80000"/>
              </a:lnSpc>
              <a:buNone/>
            </a:pPr>
            <a:r>
              <a:rPr lang="pt-PT" dirty="0" smtClean="0">
                <a:latin typeface="Book Antiqua" pitchFamily="18" charset="0"/>
              </a:rPr>
              <a:t>		     Não regresso</a:t>
            </a:r>
          </a:p>
          <a:p>
            <a:pPr>
              <a:lnSpc>
                <a:spcPct val="80000"/>
              </a:lnSpc>
              <a:buNone/>
            </a:pPr>
            <a:r>
              <a:rPr lang="pt-PT" dirty="0">
                <a:latin typeface="Book Antiqua" pitchFamily="18" charset="0"/>
              </a:rPr>
              <a:t>		                         	    </a:t>
            </a:r>
          </a:p>
          <a:p>
            <a:pPr>
              <a:lnSpc>
                <a:spcPct val="80000"/>
              </a:lnSpc>
              <a:buNone/>
            </a:pPr>
            <a:r>
              <a:rPr lang="pt-PT" dirty="0">
                <a:latin typeface="Book Antiqua" pitchFamily="18" charset="0"/>
              </a:rPr>
              <a:t>		</a:t>
            </a:r>
            <a:endParaRPr lang="pt-PT" dirty="0" smtClean="0">
              <a:latin typeface="Book Antiqua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pt-PT" dirty="0">
                <a:latin typeface="Book Antiqua" pitchFamily="18" charset="0"/>
              </a:rPr>
              <a:t>	</a:t>
            </a:r>
            <a:r>
              <a:rPr lang="pt-PT" dirty="0" smtClean="0">
                <a:latin typeface="Book Antiqua" pitchFamily="18" charset="0"/>
              </a:rPr>
              <a:t>	  </a:t>
            </a:r>
            <a:r>
              <a:rPr lang="pt-PT" sz="1400" dirty="0">
                <a:latin typeface="Book Antiqua" pitchFamily="18" charset="0"/>
              </a:rPr>
              <a:t>(=Org.Dto.Visitas/RRParentais</a:t>
            </a:r>
            <a:r>
              <a:rPr lang="pt-PT" sz="1800" dirty="0">
                <a:latin typeface="Book Antiqua" pitchFamily="18" charset="0"/>
              </a:rPr>
              <a:t>)</a:t>
            </a:r>
            <a:endParaRPr lang="pt-PT" sz="2000" dirty="0"/>
          </a:p>
          <a:p>
            <a:pPr marL="0" indent="0">
              <a:buNone/>
            </a:pPr>
            <a:endParaRPr lang="pt-PT" dirty="0"/>
          </a:p>
        </p:txBody>
      </p:sp>
      <p:pic>
        <p:nvPicPr>
          <p:cNvPr id="4" name="Picture 1" descr="logo_m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6237312"/>
            <a:ext cx="2376264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483769" y="6381328"/>
            <a:ext cx="619268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b="1" dirty="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</a:t>
            </a:r>
            <a:r>
              <a:rPr lang="pt-PT" sz="1100" dirty="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, Porto,</a:t>
            </a:r>
            <a:r>
              <a:rPr lang="pt-PT" sz="1100" b="1" dirty="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 </a:t>
            </a:r>
            <a:r>
              <a:rPr lang="pt-PT" sz="1100" dirty="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 8.Junho.2013                            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Direção-Geral 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499992" y="1124745"/>
            <a:ext cx="3888432" cy="646331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PT" b="1" i="1" dirty="0">
                <a:latin typeface="Book Antiqua" pitchFamily="18" charset="0"/>
              </a:rPr>
              <a:t>Tramitação do Pedido de Regresso</a:t>
            </a:r>
          </a:p>
          <a:p>
            <a:pPr algn="ctr"/>
            <a:r>
              <a:rPr lang="pt-PT" b="1" i="1" dirty="0">
                <a:latin typeface="Book Antiqua" pitchFamily="18" charset="0"/>
              </a:rPr>
              <a:t>(AC Passiva)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2339752" y="4725144"/>
            <a:ext cx="1359123" cy="648071"/>
          </a:xfrm>
          <a:prstGeom prst="curvedDownArrow">
            <a:avLst>
              <a:gd name="adj1" fmla="val 48113"/>
              <a:gd name="adj2" fmla="val 96226"/>
              <a:gd name="adj3" fmla="val 33333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 dirty="0"/>
          </a:p>
        </p:txBody>
      </p:sp>
      <p:sp>
        <p:nvSpPr>
          <p:cNvPr id="8" name="Seta para a direita 7"/>
          <p:cNvSpPr/>
          <p:nvPr/>
        </p:nvSpPr>
        <p:spPr>
          <a:xfrm>
            <a:off x="857224" y="3429000"/>
            <a:ext cx="857256" cy="357190"/>
          </a:xfrm>
          <a:prstGeom prst="rightArrow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9" name="Seta para a direita 8"/>
          <p:cNvSpPr/>
          <p:nvPr/>
        </p:nvSpPr>
        <p:spPr>
          <a:xfrm>
            <a:off x="857224" y="4143380"/>
            <a:ext cx="857256" cy="35719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2941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0"/>
            <a:ext cx="8640960" cy="908720"/>
          </a:xfrm>
          <a:solidFill>
            <a:srgbClr val="CC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pt-PT" sz="28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467600" cy="42484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PT" b="1" dirty="0">
                <a:latin typeface="Book Antiqua" pitchFamily="18" charset="0"/>
              </a:rPr>
              <a:t>6. Recurso</a:t>
            </a:r>
          </a:p>
          <a:p>
            <a:pPr>
              <a:buNone/>
            </a:pPr>
            <a:endParaRPr lang="pt-PT" dirty="0" smtClean="0">
              <a:latin typeface="Book Antiqua" pitchFamily="18" charset="0"/>
            </a:endParaRPr>
          </a:p>
          <a:p>
            <a:pPr>
              <a:buNone/>
            </a:pPr>
            <a:r>
              <a:rPr lang="pt-PT" b="1" dirty="0" smtClean="0">
                <a:latin typeface="Book Antiqua" pitchFamily="18" charset="0"/>
              </a:rPr>
              <a:t>6.1</a:t>
            </a:r>
            <a:r>
              <a:rPr lang="pt-PT" dirty="0" smtClean="0">
                <a:latin typeface="Book Antiqua" pitchFamily="18" charset="0"/>
              </a:rPr>
              <a:t> </a:t>
            </a:r>
            <a:r>
              <a:rPr lang="pt-PT" dirty="0">
                <a:latin typeface="Book Antiqua" pitchFamily="18" charset="0"/>
              </a:rPr>
              <a:t>Manutenção da decisão 1.ª Instância</a:t>
            </a:r>
          </a:p>
          <a:p>
            <a:pPr>
              <a:buNone/>
            </a:pPr>
            <a:r>
              <a:rPr lang="pt-PT" dirty="0">
                <a:latin typeface="Book Antiqua" pitchFamily="18" charset="0"/>
              </a:rPr>
              <a:t> 		   </a:t>
            </a:r>
            <a:r>
              <a:rPr lang="pt-PT" sz="1800" b="1" dirty="0">
                <a:latin typeface="Book Antiqua" pitchFamily="18" charset="0"/>
              </a:rPr>
              <a:t>Reg. Resp. Parentais</a:t>
            </a:r>
          </a:p>
          <a:p>
            <a:pPr>
              <a:buNone/>
            </a:pPr>
            <a:r>
              <a:rPr lang="pt-PT" sz="1800" b="1" dirty="0">
                <a:latin typeface="Book Antiqua" pitchFamily="18" charset="0"/>
              </a:rPr>
              <a:t>		    /Org. Dto. Visitas</a:t>
            </a:r>
            <a:r>
              <a:rPr lang="pt-PT" dirty="0">
                <a:latin typeface="Book Antiqua" pitchFamily="18" charset="0"/>
              </a:rPr>
              <a:t> </a:t>
            </a:r>
          </a:p>
          <a:p>
            <a:pPr>
              <a:buNone/>
            </a:pPr>
            <a:endParaRPr lang="pt-PT" dirty="0" smtClean="0">
              <a:latin typeface="Book Antiqua" pitchFamily="18" charset="0"/>
            </a:endParaRPr>
          </a:p>
          <a:p>
            <a:pPr>
              <a:buNone/>
            </a:pPr>
            <a:r>
              <a:rPr lang="pt-PT" b="1" dirty="0" smtClean="0">
                <a:latin typeface="Book Antiqua" pitchFamily="18" charset="0"/>
              </a:rPr>
              <a:t>6.2</a:t>
            </a:r>
            <a:r>
              <a:rPr lang="pt-PT" dirty="0" smtClean="0">
                <a:latin typeface="Book Antiqua" pitchFamily="18" charset="0"/>
              </a:rPr>
              <a:t> </a:t>
            </a:r>
            <a:r>
              <a:rPr lang="pt-PT" dirty="0">
                <a:latin typeface="Book Antiqua" pitchFamily="18" charset="0"/>
              </a:rPr>
              <a:t>Alteração/revogação da decisão anterior</a:t>
            </a:r>
          </a:p>
          <a:p>
            <a:pPr>
              <a:buNone/>
            </a:pPr>
            <a:endParaRPr lang="pt-PT" sz="2000" dirty="0"/>
          </a:p>
          <a:p>
            <a:pPr>
              <a:buNone/>
            </a:pPr>
            <a:r>
              <a:rPr lang="pt-PT" sz="2000" dirty="0"/>
              <a:t>		 </a:t>
            </a:r>
            <a:endParaRPr lang="pt-PT" sz="2000" dirty="0" smtClean="0"/>
          </a:p>
          <a:p>
            <a:pPr>
              <a:buNone/>
            </a:pPr>
            <a:r>
              <a:rPr lang="pt-PT" sz="2000" dirty="0">
                <a:latin typeface="Book Antiqua" pitchFamily="18" charset="0"/>
              </a:rPr>
              <a:t>	</a:t>
            </a:r>
            <a:r>
              <a:rPr lang="pt-PT" sz="2000" dirty="0" smtClean="0">
                <a:latin typeface="Book Antiqua" pitchFamily="18" charset="0"/>
              </a:rPr>
              <a:t>	     </a:t>
            </a:r>
          </a:p>
          <a:p>
            <a:pPr>
              <a:buNone/>
            </a:pPr>
            <a:r>
              <a:rPr lang="pt-PT" sz="2000" dirty="0">
                <a:latin typeface="Book Antiqua" pitchFamily="18" charset="0"/>
              </a:rPr>
              <a:t>	</a:t>
            </a:r>
            <a:r>
              <a:rPr lang="pt-PT" sz="2000" dirty="0" smtClean="0">
                <a:latin typeface="Book Antiqua" pitchFamily="18" charset="0"/>
              </a:rPr>
              <a:t>	         </a:t>
            </a:r>
            <a:r>
              <a:rPr lang="pt-PT" sz="2600" b="1" dirty="0" smtClean="0">
                <a:latin typeface="Book Antiqua" pitchFamily="18" charset="0"/>
              </a:rPr>
              <a:t>Regresso </a:t>
            </a:r>
            <a:r>
              <a:rPr lang="pt-PT" sz="2600" b="1" dirty="0">
                <a:latin typeface="Book Antiqua" pitchFamily="18" charset="0"/>
              </a:rPr>
              <a:t>da criança ao ERH</a:t>
            </a:r>
          </a:p>
          <a:p>
            <a:pPr marL="0" indent="0">
              <a:buNone/>
            </a:pPr>
            <a:endParaRPr lang="pt-PT" dirty="0"/>
          </a:p>
        </p:txBody>
      </p:sp>
      <p:pic>
        <p:nvPicPr>
          <p:cNvPr id="4" name="Picture 1" descr="logo_m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37312"/>
            <a:ext cx="2123727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267744" y="6381328"/>
            <a:ext cx="633670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b="1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 </a:t>
            </a:r>
            <a:r>
              <a:rPr lang="pt-PT" sz="1100" b="1" dirty="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,</a:t>
            </a:r>
            <a:r>
              <a:rPr lang="pt-PT" sz="1100" dirty="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Porto, 8.Junho.2013                                    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Direção-Geral 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499992" y="1124745"/>
            <a:ext cx="3888432" cy="646331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PT" b="1" i="1" dirty="0">
                <a:latin typeface="Book Antiqua" pitchFamily="18" charset="0"/>
              </a:rPr>
              <a:t>Tramitação do Pedido de Regresso</a:t>
            </a:r>
          </a:p>
          <a:p>
            <a:pPr algn="ctr"/>
            <a:r>
              <a:rPr lang="pt-PT" b="1" i="1" dirty="0">
                <a:latin typeface="Book Antiqua" pitchFamily="18" charset="0"/>
              </a:rPr>
              <a:t>(AC Passiva)</a:t>
            </a: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2627784" y="4581128"/>
            <a:ext cx="2160117" cy="1008111"/>
          </a:xfrm>
          <a:prstGeom prst="curvedDownArrow">
            <a:avLst>
              <a:gd name="adj1" fmla="val 80285"/>
              <a:gd name="adj2" fmla="val 132075"/>
              <a:gd name="adj3" fmla="val 33333"/>
            </a:avLst>
          </a:prstGeom>
          <a:gradFill rotWithShape="1">
            <a:gsLst>
              <a:gs pos="0">
                <a:srgbClr val="765E5E"/>
              </a:gs>
              <a:gs pos="50000">
                <a:srgbClr val="FFCCCC"/>
              </a:gs>
              <a:gs pos="100000">
                <a:srgbClr val="765E5E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9046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5" y="0"/>
            <a:ext cx="8640959" cy="908720"/>
          </a:xfrm>
          <a:solidFill>
            <a:srgbClr val="CC99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pt-PT" sz="28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988840"/>
            <a:ext cx="7992888" cy="4392488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pt-PT" sz="2800" b="1" dirty="0">
                <a:latin typeface="Book Antiqua" pitchFamily="18" charset="0"/>
              </a:rPr>
              <a:t>7. Entrega judicial de criança</a:t>
            </a:r>
          </a:p>
          <a:p>
            <a:pPr>
              <a:lnSpc>
                <a:spcPct val="90000"/>
              </a:lnSpc>
              <a:buNone/>
            </a:pPr>
            <a:r>
              <a:rPr lang="pt-PT" sz="2800" b="1" u="sng" dirty="0">
                <a:latin typeface="Book Antiqua" pitchFamily="18" charset="0"/>
              </a:rPr>
              <a:t>7.1 Decisão judicial deve indicar </a:t>
            </a:r>
            <a:r>
              <a:rPr lang="pt-PT" sz="2800" b="1" u="sng" dirty="0" smtClean="0">
                <a:latin typeface="Book Antiqua" pitchFamily="18" charset="0"/>
              </a:rPr>
              <a:t>se</a:t>
            </a:r>
            <a:r>
              <a:rPr lang="pt-PT" sz="2800" b="1" dirty="0" smtClean="0">
                <a:latin typeface="Book Antiqua" pitchFamily="18" charset="0"/>
              </a:rPr>
              <a:t>:</a:t>
            </a:r>
            <a:endParaRPr lang="pt-PT" sz="2800" b="1" dirty="0">
              <a:latin typeface="Book Antiqua" pitchFamily="18" charset="0"/>
            </a:endParaRPr>
          </a:p>
          <a:p>
            <a:pPr marL="457200" indent="-457200">
              <a:lnSpc>
                <a:spcPct val="90000"/>
              </a:lnSpc>
              <a:buNone/>
            </a:pPr>
            <a:r>
              <a:rPr lang="pt-PT" b="1" dirty="0" smtClean="0">
                <a:solidFill>
                  <a:srgbClr val="CC00FF"/>
                </a:solidFill>
                <a:latin typeface="Book Antiqua" pitchFamily="18" charset="0"/>
              </a:rPr>
              <a:t>a. </a:t>
            </a:r>
            <a:r>
              <a:rPr lang="pt-PT" dirty="0" smtClean="0">
                <a:latin typeface="Book Antiqua" pitchFamily="18" charset="0"/>
              </a:rPr>
              <a:t>Pretende </a:t>
            </a:r>
            <a:r>
              <a:rPr lang="pt-PT" dirty="0">
                <a:latin typeface="Book Antiqua" pitchFamily="18" charset="0"/>
              </a:rPr>
              <a:t>a intervenção da DGRS/ACP </a:t>
            </a:r>
            <a:r>
              <a:rPr lang="pt-PT" dirty="0" smtClean="0">
                <a:latin typeface="Book Antiqua" pitchFamily="18" charset="0"/>
              </a:rPr>
              <a:t>nos procedi-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pt-PT" dirty="0" smtClean="0">
                <a:latin typeface="Book Antiqua" pitchFamily="18" charset="0"/>
              </a:rPr>
              <a:t>mentos de </a:t>
            </a:r>
            <a:r>
              <a:rPr lang="pt-PT" dirty="0">
                <a:latin typeface="Book Antiqua" pitchFamily="18" charset="0"/>
              </a:rPr>
              <a:t>articulação entre os vários </a:t>
            </a:r>
            <a:r>
              <a:rPr lang="pt-PT" dirty="0" smtClean="0">
                <a:latin typeface="Book Antiqua" pitchFamily="18" charset="0"/>
              </a:rPr>
              <a:t>operadores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pt-PT" dirty="0" smtClean="0">
                <a:latin typeface="Book Antiqua" pitchFamily="18" charset="0"/>
              </a:rPr>
              <a:t>envolvidos </a:t>
            </a:r>
            <a:r>
              <a:rPr lang="pt-PT" dirty="0">
                <a:latin typeface="Book Antiqua" pitchFamily="18" charset="0"/>
              </a:rPr>
              <a:t>e o(s) progenitor(es);</a:t>
            </a:r>
          </a:p>
          <a:p>
            <a:pPr>
              <a:lnSpc>
                <a:spcPct val="90000"/>
              </a:lnSpc>
              <a:buNone/>
            </a:pPr>
            <a:r>
              <a:rPr lang="pt-PT" b="1" dirty="0" smtClean="0">
                <a:solidFill>
                  <a:srgbClr val="CC00FF"/>
                </a:solidFill>
                <a:latin typeface="Book Antiqua" pitchFamily="18" charset="0"/>
              </a:rPr>
              <a:t>b. </a:t>
            </a:r>
            <a:r>
              <a:rPr lang="pt-PT" dirty="0" smtClean="0">
                <a:latin typeface="Book Antiqua" pitchFamily="18" charset="0"/>
              </a:rPr>
              <a:t>O </a:t>
            </a:r>
            <a:r>
              <a:rPr lang="pt-PT" dirty="0">
                <a:latin typeface="Book Antiqua" pitchFamily="18" charset="0"/>
              </a:rPr>
              <a:t>progenitor-raptor se disponibilizou a acompanhar </a:t>
            </a:r>
            <a:r>
              <a:rPr lang="pt-PT" dirty="0" smtClean="0">
                <a:latin typeface="Book Antiqua" pitchFamily="18" charset="0"/>
              </a:rPr>
              <a:t>a</a:t>
            </a:r>
          </a:p>
          <a:p>
            <a:pPr>
              <a:lnSpc>
                <a:spcPct val="90000"/>
              </a:lnSpc>
              <a:buNone/>
            </a:pPr>
            <a:r>
              <a:rPr lang="pt-PT" dirty="0" smtClean="0">
                <a:latin typeface="Book Antiqua" pitchFamily="18" charset="0"/>
              </a:rPr>
              <a:t>criança </a:t>
            </a:r>
            <a:r>
              <a:rPr lang="pt-PT" dirty="0">
                <a:latin typeface="Book Antiqua" pitchFamily="18" charset="0"/>
              </a:rPr>
              <a:t>no seu regresso ao </a:t>
            </a:r>
            <a:r>
              <a:rPr lang="pt-PT" dirty="0" smtClean="0">
                <a:latin typeface="Book Antiqua" pitchFamily="18" charset="0"/>
              </a:rPr>
              <a:t>ERH e o prazo para efetuar o</a:t>
            </a:r>
          </a:p>
          <a:p>
            <a:pPr>
              <a:lnSpc>
                <a:spcPct val="90000"/>
              </a:lnSpc>
              <a:buNone/>
            </a:pPr>
            <a:r>
              <a:rPr lang="pt-PT" dirty="0" smtClean="0">
                <a:latin typeface="Book Antiqua" pitchFamily="18" charset="0"/>
              </a:rPr>
              <a:t>regresso das crianças;</a:t>
            </a:r>
          </a:p>
          <a:p>
            <a:pPr>
              <a:lnSpc>
                <a:spcPct val="90000"/>
              </a:lnSpc>
              <a:buNone/>
            </a:pPr>
            <a:r>
              <a:rPr lang="pt-PT" b="1" dirty="0" smtClean="0">
                <a:solidFill>
                  <a:srgbClr val="CC00FF"/>
                </a:solidFill>
                <a:latin typeface="Book Antiqua" pitchFamily="18" charset="0"/>
              </a:rPr>
              <a:t>c.</a:t>
            </a:r>
            <a:r>
              <a:rPr lang="pt-PT" dirty="0" smtClean="0">
                <a:latin typeface="Book Antiqua" pitchFamily="18" charset="0"/>
              </a:rPr>
              <a:t> Se o progenitor-raptor só pode ser notificado após entrega</a:t>
            </a:r>
          </a:p>
          <a:p>
            <a:pPr>
              <a:lnSpc>
                <a:spcPct val="90000"/>
              </a:lnSpc>
              <a:buNone/>
            </a:pPr>
            <a:r>
              <a:rPr lang="pt-PT" dirty="0" smtClean="0">
                <a:latin typeface="Book Antiqua" pitchFamily="18" charset="0"/>
              </a:rPr>
              <a:t>da criança ao outro progenitor, no caso de existir risco de fuga;</a:t>
            </a:r>
            <a:endParaRPr lang="pt-PT" dirty="0">
              <a:latin typeface="Book Antiqua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pt-PT" sz="2800" dirty="0">
              <a:latin typeface="Book Antiqua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pt-PT" sz="2800" b="1" dirty="0" smtClean="0">
                <a:latin typeface="Book Antiqua" pitchFamily="18" charset="0"/>
              </a:rPr>
              <a:t>7.2</a:t>
            </a:r>
            <a:r>
              <a:rPr lang="pt-PT" sz="2800" dirty="0" smtClean="0">
                <a:latin typeface="Book Antiqua" pitchFamily="18" charset="0"/>
              </a:rPr>
              <a:t>  </a:t>
            </a:r>
            <a:r>
              <a:rPr lang="pt-PT" dirty="0" smtClean="0">
                <a:latin typeface="Book Antiqua" pitchFamily="18" charset="0"/>
              </a:rPr>
              <a:t>Em caso de entrega coerciva, deverão </a:t>
            </a:r>
            <a:r>
              <a:rPr lang="pt-PT" dirty="0">
                <a:latin typeface="Book Antiqua" pitchFamily="18" charset="0"/>
              </a:rPr>
              <a:t>ser </a:t>
            </a:r>
            <a:r>
              <a:rPr lang="pt-PT" dirty="0" smtClean="0">
                <a:latin typeface="Book Antiqua" pitchFamily="18" charset="0"/>
              </a:rPr>
              <a:t>emitidos</a:t>
            </a:r>
          </a:p>
          <a:p>
            <a:pPr>
              <a:lnSpc>
                <a:spcPct val="90000"/>
              </a:lnSpc>
              <a:buNone/>
            </a:pPr>
            <a:r>
              <a:rPr lang="pt-PT" dirty="0" smtClean="0">
                <a:latin typeface="Book Antiqua" pitchFamily="18" charset="0"/>
              </a:rPr>
              <a:t>mandados </a:t>
            </a:r>
            <a:r>
              <a:rPr lang="pt-PT" dirty="0">
                <a:latin typeface="Book Antiqua" pitchFamily="18" charset="0"/>
              </a:rPr>
              <a:t>de entrega judicial da criança.</a:t>
            </a:r>
          </a:p>
          <a:p>
            <a:pPr marL="0" indent="0">
              <a:buNone/>
            </a:pPr>
            <a:endParaRPr lang="pt-PT" dirty="0"/>
          </a:p>
        </p:txBody>
      </p:sp>
      <p:pic>
        <p:nvPicPr>
          <p:cNvPr id="4" name="Picture 1" descr="logo_m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6237312"/>
            <a:ext cx="2088232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195737" y="6453336"/>
            <a:ext cx="619268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b="1" dirty="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</a:t>
            </a:r>
            <a:r>
              <a:rPr lang="pt-PT" sz="1100" dirty="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, Porto,</a:t>
            </a:r>
            <a:r>
              <a:rPr lang="pt-PT" sz="1100" b="1" dirty="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 </a:t>
            </a:r>
            <a:r>
              <a:rPr lang="pt-PT" sz="1100" dirty="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 8.Junho.2013                                  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Direção-Geral 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499992" y="1124745"/>
            <a:ext cx="3888432" cy="646331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PT" b="1" i="1" dirty="0">
                <a:latin typeface="Book Antiqua" pitchFamily="18" charset="0"/>
              </a:rPr>
              <a:t>Tramitação do Pedido de Regresso</a:t>
            </a:r>
          </a:p>
          <a:p>
            <a:pPr algn="ctr"/>
            <a:r>
              <a:rPr lang="pt-PT" b="1" i="1" dirty="0">
                <a:latin typeface="Book Antiqua" pitchFamily="18" charset="0"/>
              </a:rPr>
              <a:t>(AC Passiva)</a:t>
            </a:r>
          </a:p>
        </p:txBody>
      </p:sp>
    </p:spTree>
    <p:extLst>
      <p:ext uri="{BB962C8B-B14F-4D97-AF65-F5344CB8AC3E}">
        <p14:creationId xmlns:p14="http://schemas.microsoft.com/office/powerpoint/2010/main" val="366786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5" y="0"/>
            <a:ext cx="8640959" cy="1052736"/>
          </a:xfrm>
          <a:solidFill>
            <a:srgbClr val="CC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pt-PT" sz="28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467600" cy="4176464"/>
          </a:xfrm>
        </p:spPr>
        <p:txBody>
          <a:bodyPr>
            <a:normAutofit fontScale="92500"/>
          </a:bodyPr>
          <a:lstStyle/>
          <a:p>
            <a:pPr marL="609600" indent="-609600">
              <a:lnSpc>
                <a:spcPct val="80000"/>
              </a:lnSpc>
              <a:buNone/>
              <a:defRPr/>
            </a:pPr>
            <a:r>
              <a:rPr lang="pt-PT" sz="2800" b="1" dirty="0">
                <a:latin typeface="Book Antiqua" pitchFamily="18" charset="0"/>
              </a:rPr>
              <a:t>8.</a:t>
            </a:r>
            <a:r>
              <a:rPr lang="pt-PT" sz="2800" dirty="0">
                <a:latin typeface="Book Antiqua" pitchFamily="18" charset="0"/>
              </a:rPr>
              <a:t> </a:t>
            </a:r>
            <a:r>
              <a:rPr lang="pt-PT" sz="2800" b="1" dirty="0">
                <a:latin typeface="Book Antiqua" pitchFamily="18" charset="0"/>
              </a:rPr>
              <a:t>Mandados para entrega judicial da </a:t>
            </a:r>
            <a:r>
              <a:rPr lang="pt-PT" sz="2800" b="1" dirty="0" smtClean="0">
                <a:latin typeface="Book Antiqua" pitchFamily="18" charset="0"/>
              </a:rPr>
              <a:t>criança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pt-P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(ACP</a:t>
            </a:r>
            <a:r>
              <a:rPr lang="pt-PT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)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endParaRPr lang="pt-PT" sz="2800" b="1" dirty="0" smtClean="0">
              <a:latin typeface="Book Antiqua" pitchFamily="18" charset="0"/>
            </a:endParaRP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pt-PT" b="1" dirty="0" smtClean="0">
                <a:latin typeface="Book Antiqua" pitchFamily="18" charset="0"/>
              </a:rPr>
              <a:t>8.1</a:t>
            </a:r>
            <a:r>
              <a:rPr lang="pt-PT" dirty="0" smtClean="0">
                <a:latin typeface="Book Antiqua" pitchFamily="18" charset="0"/>
              </a:rPr>
              <a:t> </a:t>
            </a:r>
            <a:r>
              <a:rPr lang="pt-PT" dirty="0">
                <a:latin typeface="Book Antiqua" pitchFamily="18" charset="0"/>
              </a:rPr>
              <a:t>Seria aconselhável que </a:t>
            </a:r>
            <a:r>
              <a:rPr lang="pt-PT" dirty="0" smtClean="0">
                <a:latin typeface="Book Antiqua" pitchFamily="18" charset="0"/>
              </a:rPr>
              <a:t>contivessem informação sobre :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pt-PT" dirty="0" smtClean="0">
                <a:latin typeface="Book Antiqua" pitchFamily="18" charset="0"/>
              </a:rPr>
              <a:t> </a:t>
            </a:r>
            <a:endParaRPr lang="pt-PT" dirty="0">
              <a:latin typeface="Book Antiqua" pitchFamily="18" charset="0"/>
            </a:endParaRP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pt-PT" b="1" dirty="0" smtClean="0">
                <a:latin typeface="Book Antiqua" pitchFamily="18" charset="0"/>
              </a:rPr>
              <a:t>a. </a:t>
            </a:r>
            <a:r>
              <a:rPr lang="pt-PT" dirty="0" smtClean="0">
                <a:latin typeface="Book Antiqua" pitchFamily="18" charset="0"/>
              </a:rPr>
              <a:t>O OPC que irá proceder à execução da decisão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pt-PT" dirty="0" smtClean="0">
                <a:latin typeface="Book Antiqua" pitchFamily="18" charset="0"/>
              </a:rPr>
              <a:t>/sentença;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pt-PT" b="1" dirty="0" smtClean="0">
                <a:latin typeface="Book Antiqua" pitchFamily="18" charset="0"/>
              </a:rPr>
              <a:t>b.</a:t>
            </a:r>
            <a:r>
              <a:rPr lang="pt-PT" dirty="0" smtClean="0">
                <a:latin typeface="Book Antiqua" pitchFamily="18" charset="0"/>
              </a:rPr>
              <a:t> A entrega dos documentos de identificação da criança;</a:t>
            </a:r>
            <a:endParaRPr lang="pt-PT" dirty="0">
              <a:latin typeface="Book Antiqua" pitchFamily="18" charset="0"/>
            </a:endParaRP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pt-PT" b="1" dirty="0" smtClean="0">
                <a:latin typeface="Book Antiqua" pitchFamily="18" charset="0"/>
              </a:rPr>
              <a:t>c. </a:t>
            </a:r>
            <a:r>
              <a:rPr lang="pt-PT" dirty="0" smtClean="0">
                <a:latin typeface="Book Antiqua" pitchFamily="18" charset="0"/>
              </a:rPr>
              <a:t>A entrega das suas roupas</a:t>
            </a:r>
            <a:r>
              <a:rPr lang="pt-PT" dirty="0">
                <a:latin typeface="Book Antiqua" pitchFamily="18" charset="0"/>
              </a:rPr>
              <a:t>, brinquedos (pertences);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pt-PT" b="1" dirty="0" smtClean="0">
                <a:latin typeface="Book Antiqua" pitchFamily="18" charset="0"/>
              </a:rPr>
              <a:t>d. </a:t>
            </a:r>
            <a:r>
              <a:rPr lang="pt-PT" dirty="0">
                <a:latin typeface="Book Antiqua" pitchFamily="18" charset="0"/>
              </a:rPr>
              <a:t>Permissão para entrada à força, caso se </a:t>
            </a:r>
            <a:r>
              <a:rPr lang="pt-PT" dirty="0" smtClean="0">
                <a:latin typeface="Book Antiqua" pitchFamily="18" charset="0"/>
              </a:rPr>
              <a:t>mostre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pt-PT" dirty="0" smtClean="0">
                <a:latin typeface="Book Antiqua" pitchFamily="18" charset="0"/>
              </a:rPr>
              <a:t>necessário</a:t>
            </a:r>
            <a:r>
              <a:rPr lang="pt-PT" dirty="0">
                <a:latin typeface="Book Antiqua" pitchFamily="18" charset="0"/>
              </a:rPr>
              <a:t>, na residência onde a criança </a:t>
            </a:r>
            <a:r>
              <a:rPr lang="pt-PT" dirty="0" smtClean="0">
                <a:latin typeface="Book Antiqua" pitchFamily="18" charset="0"/>
              </a:rPr>
              <a:t>se encontra</a:t>
            </a:r>
            <a:r>
              <a:rPr lang="pt-PT" dirty="0">
                <a:latin typeface="Book Antiqua" pitchFamily="18" charset="0"/>
              </a:rPr>
              <a:t>.</a:t>
            </a:r>
          </a:p>
          <a:p>
            <a:pPr marL="0" indent="0">
              <a:buNone/>
            </a:pPr>
            <a:endParaRPr lang="pt-PT" dirty="0"/>
          </a:p>
        </p:txBody>
      </p:sp>
      <p:pic>
        <p:nvPicPr>
          <p:cNvPr id="4" name="Picture 1" descr="logo_m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6162675"/>
            <a:ext cx="1728192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1835698" y="6381328"/>
            <a:ext cx="684075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b="1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 </a:t>
            </a:r>
            <a:r>
              <a:rPr lang="pt-PT" sz="1100" dirty="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, Porto,  8.Junho.2013                                                   Direção-Geral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572000" y="1268760"/>
            <a:ext cx="3816424" cy="646331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PT" b="1" i="1" dirty="0">
                <a:latin typeface="Book Antiqua" pitchFamily="18" charset="0"/>
              </a:rPr>
              <a:t>Tramitação do Pedido de Regresso</a:t>
            </a:r>
          </a:p>
          <a:p>
            <a:pPr algn="ctr"/>
            <a:r>
              <a:rPr lang="pt-PT" b="1" i="1" dirty="0">
                <a:latin typeface="Book Antiqua" pitchFamily="18" charset="0"/>
              </a:rPr>
              <a:t>(AC Passiva)</a:t>
            </a:r>
          </a:p>
        </p:txBody>
      </p:sp>
    </p:spTree>
    <p:extLst>
      <p:ext uri="{BB962C8B-B14F-4D97-AF65-F5344CB8AC3E}">
        <p14:creationId xmlns:p14="http://schemas.microsoft.com/office/powerpoint/2010/main" val="423274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5" y="0"/>
            <a:ext cx="8640959" cy="980728"/>
          </a:xfrm>
          <a:solidFill>
            <a:srgbClr val="CC99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pt-PT" sz="28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931224" cy="4176464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t-PT" sz="3100" b="1" dirty="0">
                <a:latin typeface="Book Antiqua" pitchFamily="18" charset="0"/>
              </a:rPr>
              <a:t>9. Procedimentos de entrega judicial de criança:</a:t>
            </a:r>
          </a:p>
          <a:p>
            <a:pPr>
              <a:buNone/>
            </a:pPr>
            <a:endParaRPr lang="pt-PT" sz="2600" b="1" dirty="0" smtClean="0">
              <a:latin typeface="Book Antiqua" pitchFamily="18" charset="0"/>
            </a:endParaRPr>
          </a:p>
          <a:p>
            <a:pPr>
              <a:buNone/>
            </a:pPr>
            <a:r>
              <a:rPr lang="pt-PT" sz="2600" b="1" u="sng" dirty="0" smtClean="0">
                <a:latin typeface="Book Antiqua" pitchFamily="18" charset="0"/>
              </a:rPr>
              <a:t>9.1</a:t>
            </a:r>
            <a:r>
              <a:rPr lang="pt-PT" sz="2600" u="sng" dirty="0" smtClean="0">
                <a:latin typeface="Book Antiqua" pitchFamily="18" charset="0"/>
              </a:rPr>
              <a:t> </a:t>
            </a:r>
            <a:r>
              <a:rPr lang="pt-PT" sz="2600" b="1" u="sng" dirty="0">
                <a:latin typeface="Book Antiqua" pitchFamily="18" charset="0"/>
              </a:rPr>
              <a:t>Regresso com acompanhamento do </a:t>
            </a:r>
            <a:r>
              <a:rPr lang="pt-PT" sz="2600" b="1" u="sng" dirty="0" smtClean="0">
                <a:latin typeface="Book Antiqua" pitchFamily="18" charset="0"/>
              </a:rPr>
              <a:t>progenitor-raptor</a:t>
            </a:r>
            <a:r>
              <a:rPr lang="pt-PT" sz="2600" b="1" dirty="0" smtClean="0">
                <a:latin typeface="Book Antiqua" pitchFamily="18" charset="0"/>
              </a:rPr>
              <a:t>:</a:t>
            </a:r>
            <a:r>
              <a:rPr lang="pt-PT" sz="2600" dirty="0" smtClean="0">
                <a:latin typeface="Book Antiqua" pitchFamily="18" charset="0"/>
              </a:rPr>
              <a:t>  </a:t>
            </a:r>
          </a:p>
          <a:p>
            <a:pPr>
              <a:buNone/>
            </a:pPr>
            <a:r>
              <a:rPr lang="pt-PT" b="1" dirty="0" smtClean="0">
                <a:latin typeface="Book Antiqua" pitchFamily="18" charset="0"/>
              </a:rPr>
              <a:t>a.</a:t>
            </a:r>
            <a:r>
              <a:rPr lang="pt-PT" sz="3200" dirty="0" smtClean="0">
                <a:latin typeface="Book Antiqua" pitchFamily="18" charset="0"/>
              </a:rPr>
              <a:t> </a:t>
            </a:r>
            <a:r>
              <a:rPr lang="pt-PT" dirty="0" smtClean="0">
                <a:latin typeface="Book Antiqua" pitchFamily="18" charset="0"/>
              </a:rPr>
              <a:t>Contacto </a:t>
            </a:r>
            <a:r>
              <a:rPr lang="pt-PT" dirty="0">
                <a:latin typeface="Book Antiqua" pitchFamily="18" charset="0"/>
              </a:rPr>
              <a:t>com o progenitor (telefónico/e-mail) para </a:t>
            </a:r>
            <a:r>
              <a:rPr lang="pt-PT" dirty="0" smtClean="0">
                <a:latin typeface="Book Antiqua" pitchFamily="18" charset="0"/>
              </a:rPr>
              <a:t>agendar</a:t>
            </a:r>
          </a:p>
          <a:p>
            <a:pPr>
              <a:buNone/>
            </a:pPr>
            <a:r>
              <a:rPr lang="pt-PT" dirty="0" smtClean="0">
                <a:latin typeface="Book Antiqua" pitchFamily="18" charset="0"/>
              </a:rPr>
              <a:t>data </a:t>
            </a:r>
            <a:r>
              <a:rPr lang="pt-PT" dirty="0">
                <a:latin typeface="Book Antiqua" pitchFamily="18" charset="0"/>
              </a:rPr>
              <a:t>para a viagem de regresso;</a:t>
            </a:r>
          </a:p>
          <a:p>
            <a:pPr>
              <a:buNone/>
            </a:pPr>
            <a:r>
              <a:rPr lang="pt-PT" b="1" dirty="0" smtClean="0">
                <a:latin typeface="Book Antiqua" pitchFamily="18" charset="0"/>
              </a:rPr>
              <a:t>b</a:t>
            </a:r>
            <a:r>
              <a:rPr lang="pt-PT" b="1" dirty="0">
                <a:latin typeface="Book Antiqua" pitchFamily="18" charset="0"/>
              </a:rPr>
              <a:t>.</a:t>
            </a:r>
            <a:r>
              <a:rPr lang="pt-PT" dirty="0">
                <a:latin typeface="Book Antiqua" pitchFamily="18" charset="0"/>
              </a:rPr>
              <a:t> Recebido o plano de viagem é enviado ao </a:t>
            </a:r>
            <a:r>
              <a:rPr lang="pt-PT" dirty="0" smtClean="0">
                <a:latin typeface="Book Antiqua" pitchFamily="18" charset="0"/>
              </a:rPr>
              <a:t>Tribunal competente </a:t>
            </a:r>
            <a:endParaRPr lang="pt-PT" dirty="0">
              <a:latin typeface="Book Antiqua" pitchFamily="18" charset="0"/>
            </a:endParaRPr>
          </a:p>
          <a:p>
            <a:pPr>
              <a:buNone/>
            </a:pPr>
            <a:r>
              <a:rPr lang="pt-PT" dirty="0">
                <a:latin typeface="Book Antiqua" pitchFamily="18" charset="0"/>
              </a:rPr>
              <a:t>e à AC respectiva;</a:t>
            </a:r>
          </a:p>
          <a:p>
            <a:pPr>
              <a:buNone/>
            </a:pPr>
            <a:r>
              <a:rPr lang="pt-PT" b="1" dirty="0" smtClean="0">
                <a:latin typeface="Book Antiqua" pitchFamily="18" charset="0"/>
              </a:rPr>
              <a:t>c</a:t>
            </a:r>
            <a:r>
              <a:rPr lang="pt-PT" b="1" dirty="0">
                <a:latin typeface="Book Antiqua" pitchFamily="18" charset="0"/>
              </a:rPr>
              <a:t>.</a:t>
            </a:r>
            <a:r>
              <a:rPr lang="pt-PT" dirty="0">
                <a:latin typeface="Book Antiqua" pitchFamily="18" charset="0"/>
              </a:rPr>
              <a:t> Após data de regresso, solicitação à AC competente que verifique </a:t>
            </a:r>
          </a:p>
          <a:p>
            <a:pPr>
              <a:buNone/>
            </a:pPr>
            <a:r>
              <a:rPr lang="pt-PT" dirty="0">
                <a:latin typeface="Book Antiqua" pitchFamily="18" charset="0"/>
              </a:rPr>
              <a:t>da chegada quer do progenitor quer da criança ao ERH;</a:t>
            </a:r>
          </a:p>
          <a:p>
            <a:pPr>
              <a:buNone/>
            </a:pPr>
            <a:r>
              <a:rPr lang="pt-PT" b="1" dirty="0" smtClean="0">
                <a:latin typeface="Book Antiqua" pitchFamily="18" charset="0"/>
              </a:rPr>
              <a:t>d</a:t>
            </a:r>
            <a:r>
              <a:rPr lang="pt-PT" b="1" dirty="0">
                <a:latin typeface="Book Antiqua" pitchFamily="18" charset="0"/>
              </a:rPr>
              <a:t>.</a:t>
            </a:r>
            <a:r>
              <a:rPr lang="pt-PT" dirty="0">
                <a:latin typeface="Book Antiqua" pitchFamily="18" charset="0"/>
              </a:rPr>
              <a:t> Comunicação ao Tribunal da data e chegada de ambos ao </a:t>
            </a:r>
            <a:r>
              <a:rPr lang="pt-PT" dirty="0" smtClean="0">
                <a:latin typeface="Book Antiqua" pitchFamily="18" charset="0"/>
              </a:rPr>
              <a:t>ERH</a:t>
            </a:r>
          </a:p>
          <a:p>
            <a:pPr>
              <a:buNone/>
            </a:pPr>
            <a:r>
              <a:rPr lang="pt-PT" dirty="0" smtClean="0">
                <a:latin typeface="Book Antiqua" pitchFamily="18" charset="0"/>
              </a:rPr>
              <a:t>antes da deslocação/retenção </a:t>
            </a:r>
            <a:r>
              <a:rPr lang="pt-PT" dirty="0">
                <a:latin typeface="Book Antiqua" pitchFamily="18" charset="0"/>
              </a:rPr>
              <a:t>ilícita e arquivamento dos autos.</a:t>
            </a:r>
          </a:p>
          <a:p>
            <a:pPr marL="0" indent="0">
              <a:buNone/>
            </a:pPr>
            <a:endParaRPr lang="pt-PT" dirty="0"/>
          </a:p>
        </p:txBody>
      </p:sp>
      <p:pic>
        <p:nvPicPr>
          <p:cNvPr id="4" name="Picture 1" descr="logo_m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6237312"/>
            <a:ext cx="2448272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555777" y="6429821"/>
            <a:ext cx="590465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b="1" dirty="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., </a:t>
            </a:r>
            <a:r>
              <a:rPr lang="pt-PT" sz="1100" dirty="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Porto,</a:t>
            </a:r>
            <a:r>
              <a:rPr lang="pt-PT" sz="1100" b="1" dirty="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 </a:t>
            </a:r>
            <a:r>
              <a:rPr lang="pt-PT" sz="1100" dirty="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 8.Junho.2013                            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Direção-Geral 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499992" y="1124745"/>
            <a:ext cx="3888432" cy="646331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PT" b="1" i="1" dirty="0">
                <a:latin typeface="Book Antiqua" pitchFamily="18" charset="0"/>
              </a:rPr>
              <a:t>Tramitação do Pedido de Regresso</a:t>
            </a:r>
          </a:p>
          <a:p>
            <a:pPr algn="ctr"/>
            <a:r>
              <a:rPr lang="pt-PT" b="1" i="1" dirty="0">
                <a:latin typeface="Book Antiqua" pitchFamily="18" charset="0"/>
              </a:rPr>
              <a:t>(AC Passiva)</a:t>
            </a:r>
          </a:p>
        </p:txBody>
      </p:sp>
    </p:spTree>
    <p:extLst>
      <p:ext uri="{BB962C8B-B14F-4D97-AF65-F5344CB8AC3E}">
        <p14:creationId xmlns:p14="http://schemas.microsoft.com/office/powerpoint/2010/main" val="212706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0"/>
            <a:ext cx="8640960" cy="908720"/>
          </a:xfrm>
          <a:solidFill>
            <a:srgbClr val="CC99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pt-PT" sz="3200" b="1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A Intervenção das Autoridades Centrais</a:t>
            </a:r>
            <a:endParaRPr lang="pt-PT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56247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None/>
              <a:defRPr/>
            </a:pPr>
            <a:r>
              <a:rPr lang="pt-PT" b="1" dirty="0">
                <a:latin typeface="Book Antiqua" pitchFamily="18" charset="0"/>
              </a:rPr>
              <a:t>1. </a:t>
            </a:r>
            <a:r>
              <a:rPr lang="pt-PT" b="1" dirty="0" smtClean="0">
                <a:latin typeface="Book Antiqua" pitchFamily="18" charset="0"/>
              </a:rPr>
              <a:t>O papel das Autoridades Centrais</a:t>
            </a:r>
          </a:p>
          <a:p>
            <a:pPr>
              <a:lnSpc>
                <a:spcPct val="150000"/>
              </a:lnSpc>
              <a:buNone/>
              <a:defRPr/>
            </a:pPr>
            <a:r>
              <a:rPr lang="pt-PT" b="1" dirty="0" smtClean="0">
                <a:latin typeface="Book Antiqua" pitchFamily="18" charset="0"/>
              </a:rPr>
              <a:t>2. </a:t>
            </a:r>
            <a:r>
              <a:rPr lang="pt-PT" sz="1900" b="1" dirty="0">
                <a:latin typeface="Book Antiqua" pitchFamily="18" charset="0"/>
              </a:rPr>
              <a:t>Os Principais Instrumentos Internacionais -H80; Regulamento (CE) n.º 2201/2003 e CH96;</a:t>
            </a:r>
          </a:p>
          <a:p>
            <a:pPr>
              <a:lnSpc>
                <a:spcPct val="150000"/>
              </a:lnSpc>
              <a:buNone/>
              <a:defRPr/>
            </a:pPr>
            <a:r>
              <a:rPr lang="pt-PT" b="1" dirty="0">
                <a:latin typeface="Book Antiqua" pitchFamily="18" charset="0"/>
              </a:rPr>
              <a:t>3</a:t>
            </a:r>
            <a:r>
              <a:rPr lang="pt-PT" b="1" dirty="0" smtClean="0">
                <a:latin typeface="Book Antiqua" pitchFamily="18" charset="0"/>
              </a:rPr>
              <a:t>. Competências da Autoridade Central Portuguesa</a:t>
            </a:r>
          </a:p>
          <a:p>
            <a:pPr>
              <a:lnSpc>
                <a:spcPct val="150000"/>
              </a:lnSpc>
              <a:buNone/>
              <a:defRPr/>
            </a:pPr>
            <a:r>
              <a:rPr lang="pt-PT" b="1" dirty="0" smtClean="0">
                <a:latin typeface="Book Antiqua" pitchFamily="18" charset="0"/>
              </a:rPr>
              <a:t>4. </a:t>
            </a:r>
            <a:r>
              <a:rPr lang="pt-PT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Colaboração</a:t>
            </a:r>
            <a:r>
              <a:rPr lang="pt-PT" b="1" dirty="0">
                <a:latin typeface="Book Antiqua" pitchFamily="18" charset="0"/>
              </a:rPr>
              <a:t> </a:t>
            </a:r>
            <a:r>
              <a:rPr lang="pt-PT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com outras Autoridades /Entidades Nacionais</a:t>
            </a:r>
          </a:p>
          <a:p>
            <a:pPr>
              <a:lnSpc>
                <a:spcPct val="150000"/>
              </a:lnSpc>
              <a:buNone/>
              <a:defRPr/>
            </a:pPr>
            <a:r>
              <a:rPr lang="pt-PT" b="1" dirty="0" smtClean="0">
                <a:latin typeface="Book Antiqua" pitchFamily="18" charset="0"/>
              </a:rPr>
              <a:t>4. Pedido </a:t>
            </a:r>
            <a:r>
              <a:rPr lang="pt-PT" b="1" dirty="0">
                <a:latin typeface="Book Antiqua" pitchFamily="18" charset="0"/>
              </a:rPr>
              <a:t>de Regresso ou Organização/Protecção Direito Visitas:</a:t>
            </a:r>
          </a:p>
          <a:p>
            <a:pPr>
              <a:lnSpc>
                <a:spcPct val="150000"/>
              </a:lnSpc>
              <a:buNone/>
              <a:defRPr/>
            </a:pPr>
            <a:r>
              <a:rPr lang="pt-PT" b="1" dirty="0">
                <a:latin typeface="Book Antiqua" pitchFamily="18" charset="0"/>
              </a:rPr>
              <a:t>4</a:t>
            </a:r>
            <a:r>
              <a:rPr lang="pt-PT" b="1" dirty="0" smtClean="0">
                <a:latin typeface="Book Antiqua" pitchFamily="18" charset="0"/>
              </a:rPr>
              <a:t>.1 </a:t>
            </a:r>
            <a:r>
              <a:rPr lang="pt-PT" b="1" i="1" dirty="0">
                <a:latin typeface="Book Antiqua" pitchFamily="18" charset="0"/>
              </a:rPr>
              <a:t>Elementos formais comuns</a:t>
            </a:r>
            <a:r>
              <a:rPr lang="pt-PT" b="1" dirty="0">
                <a:latin typeface="Book Antiqua" pitchFamily="18" charset="0"/>
              </a:rPr>
              <a:t>;</a:t>
            </a:r>
          </a:p>
          <a:p>
            <a:pPr>
              <a:lnSpc>
                <a:spcPct val="150000"/>
              </a:lnSpc>
              <a:buNone/>
              <a:defRPr/>
            </a:pPr>
            <a:r>
              <a:rPr lang="pt-PT" b="1" dirty="0" smtClean="0">
                <a:latin typeface="Book Antiqua" pitchFamily="18" charset="0"/>
              </a:rPr>
              <a:t>4.2 </a:t>
            </a:r>
            <a:r>
              <a:rPr lang="pt-PT" b="1" dirty="0">
                <a:latin typeface="Book Antiqua" pitchFamily="18" charset="0"/>
              </a:rPr>
              <a:t>Tramitação do processo de regresso (AC Passiva);</a:t>
            </a:r>
          </a:p>
          <a:p>
            <a:pPr>
              <a:lnSpc>
                <a:spcPct val="150000"/>
              </a:lnSpc>
              <a:buNone/>
              <a:defRPr/>
            </a:pPr>
            <a:r>
              <a:rPr lang="pt-PT" b="1" dirty="0" smtClean="0">
                <a:latin typeface="Book Antiqua" pitchFamily="18" charset="0"/>
              </a:rPr>
              <a:t>4.3 </a:t>
            </a:r>
            <a:r>
              <a:rPr lang="pt-PT" b="1" dirty="0">
                <a:latin typeface="Book Antiqua" pitchFamily="18" charset="0"/>
              </a:rPr>
              <a:t>Tramitação do processo Visitas (AC Passiva);</a:t>
            </a:r>
          </a:p>
          <a:p>
            <a:pPr>
              <a:lnSpc>
                <a:spcPct val="150000"/>
              </a:lnSpc>
              <a:buNone/>
              <a:defRPr/>
            </a:pPr>
            <a:r>
              <a:rPr lang="pt-PT" b="1" dirty="0">
                <a:latin typeface="Book Antiqua" pitchFamily="18" charset="0"/>
              </a:rPr>
              <a:t>5</a:t>
            </a:r>
            <a:r>
              <a:rPr lang="pt-PT" b="1" dirty="0" smtClean="0">
                <a:latin typeface="Book Antiqua" pitchFamily="18" charset="0"/>
              </a:rPr>
              <a:t>. </a:t>
            </a:r>
            <a:r>
              <a:rPr lang="pt-PT" b="1" dirty="0">
                <a:latin typeface="Book Antiqua" pitchFamily="18" charset="0"/>
              </a:rPr>
              <a:t>Colaboração com outras </a:t>
            </a:r>
            <a:r>
              <a:rPr lang="pt-PT" b="1" dirty="0" smtClean="0">
                <a:latin typeface="Book Antiqua" pitchFamily="18" charset="0"/>
              </a:rPr>
              <a:t>Autoridades </a:t>
            </a:r>
            <a:r>
              <a:rPr lang="pt-PT" b="1" dirty="0">
                <a:latin typeface="Book Antiqua" pitchFamily="18" charset="0"/>
              </a:rPr>
              <a:t>/Entidades Nacionais</a:t>
            </a:r>
            <a:endParaRPr lang="es-ES" b="1" dirty="0">
              <a:latin typeface="Book Antiqua" pitchFamily="18" charset="0"/>
            </a:endParaRPr>
          </a:p>
          <a:p>
            <a:pPr>
              <a:lnSpc>
                <a:spcPct val="150000"/>
              </a:lnSpc>
              <a:buNone/>
              <a:defRPr/>
            </a:pPr>
            <a:r>
              <a:rPr lang="pt-PT" b="1" dirty="0">
                <a:latin typeface="Book Antiqua" pitchFamily="18" charset="0"/>
              </a:rPr>
              <a:t>6</a:t>
            </a:r>
            <a:r>
              <a:rPr lang="pt-PT" b="1" dirty="0" smtClean="0">
                <a:latin typeface="Book Antiqua" pitchFamily="18" charset="0"/>
              </a:rPr>
              <a:t>. Processo crime/civil – Subtração de menor vs. Rapto</a:t>
            </a:r>
            <a:endParaRPr lang="pt-PT" dirty="0">
              <a:latin typeface="Book Antiqua" pitchFamily="18" charset="0"/>
            </a:endParaRPr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Retângulo 3"/>
          <p:cNvSpPr/>
          <p:nvPr/>
        </p:nvSpPr>
        <p:spPr>
          <a:xfrm rot="10800000" flipH="1" flipV="1">
            <a:off x="5364088" y="1121115"/>
            <a:ext cx="3096344" cy="321178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PT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Sumário</a:t>
            </a:r>
            <a:endParaRPr lang="pt-PT" dirty="0">
              <a:latin typeface="Book Antiqua" pitchFamily="18" charset="0"/>
            </a:endParaRPr>
          </a:p>
        </p:txBody>
      </p:sp>
      <p:pic>
        <p:nvPicPr>
          <p:cNvPr id="5" name="Picture 1" descr="logo_m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6162675"/>
            <a:ext cx="216024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2627784" y="6433392"/>
            <a:ext cx="583264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pt-PT" sz="1100" dirty="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O.A., Porto, 8.Junho.2013     	                      Direção-Geral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14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5" y="0"/>
            <a:ext cx="8640959" cy="980728"/>
          </a:xfrm>
          <a:solidFill>
            <a:srgbClr val="CC99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pt-PT" sz="28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467600" cy="4176464"/>
          </a:xfrm>
        </p:spPr>
        <p:txBody>
          <a:bodyPr>
            <a:normAutofit fontScale="70000" lnSpcReduction="20000"/>
          </a:bodyPr>
          <a:lstStyle/>
          <a:p>
            <a:pPr marL="533400" indent="-533400">
              <a:buNone/>
            </a:pPr>
            <a:r>
              <a:rPr lang="pt-PT" sz="3600" b="1" dirty="0">
                <a:latin typeface="Book Antiqua" pitchFamily="18" charset="0"/>
              </a:rPr>
              <a:t>9. Procedimentos de entrega judicial de criança:</a:t>
            </a:r>
          </a:p>
          <a:p>
            <a:pPr marL="533400" indent="-533400">
              <a:buNone/>
            </a:pPr>
            <a:r>
              <a:rPr lang="pt-PT" sz="3200" b="1" dirty="0">
                <a:latin typeface="Book Antiqua" pitchFamily="18" charset="0"/>
              </a:rPr>
              <a:t>9.2</a:t>
            </a:r>
            <a:r>
              <a:rPr lang="pt-PT" sz="3200" dirty="0">
                <a:latin typeface="Book Antiqua" pitchFamily="18" charset="0"/>
              </a:rPr>
              <a:t> </a:t>
            </a:r>
            <a:r>
              <a:rPr lang="pt-PT" sz="3200" b="1" dirty="0">
                <a:latin typeface="Book Antiqua" pitchFamily="18" charset="0"/>
              </a:rPr>
              <a:t>Regresso coercivo </a:t>
            </a:r>
          </a:p>
          <a:p>
            <a:pPr marL="533400" indent="-533400">
              <a:buNone/>
            </a:pPr>
            <a:r>
              <a:rPr lang="pt-PT" b="1" dirty="0" smtClean="0">
                <a:latin typeface="Book Antiqua" pitchFamily="18" charset="0"/>
              </a:rPr>
              <a:t>a.</a:t>
            </a:r>
            <a:r>
              <a:rPr lang="pt-PT" dirty="0" smtClean="0">
                <a:latin typeface="Book Antiqua" pitchFamily="18" charset="0"/>
              </a:rPr>
              <a:t> Contacto </a:t>
            </a:r>
            <a:r>
              <a:rPr lang="pt-PT" dirty="0">
                <a:latin typeface="Book Antiqua" pitchFamily="18" charset="0"/>
              </a:rPr>
              <a:t>com a AC competente (telefónico/e-mail) e com o </a:t>
            </a:r>
            <a:r>
              <a:rPr lang="pt-PT" dirty="0" smtClean="0">
                <a:latin typeface="Book Antiqua" pitchFamily="18" charset="0"/>
              </a:rPr>
              <a:t>progenitor</a:t>
            </a:r>
          </a:p>
          <a:p>
            <a:pPr marL="533400" indent="-533400">
              <a:buNone/>
            </a:pPr>
            <a:r>
              <a:rPr lang="pt-PT" dirty="0" smtClean="0">
                <a:latin typeface="Book Antiqua" pitchFamily="18" charset="0"/>
              </a:rPr>
              <a:t>Requerente para </a:t>
            </a:r>
            <a:r>
              <a:rPr lang="pt-PT" dirty="0">
                <a:latin typeface="Book Antiqua" pitchFamily="18" charset="0"/>
              </a:rPr>
              <a:t>agendar data para a viagem de regresso;</a:t>
            </a:r>
          </a:p>
          <a:p>
            <a:pPr marL="533400" indent="-533400">
              <a:buNone/>
            </a:pPr>
            <a:r>
              <a:rPr lang="pt-PT" b="1" dirty="0">
                <a:latin typeface="Book Antiqua" pitchFamily="18" charset="0"/>
              </a:rPr>
              <a:t>b.</a:t>
            </a:r>
            <a:r>
              <a:rPr lang="pt-PT" dirty="0">
                <a:latin typeface="Book Antiqua" pitchFamily="18" charset="0"/>
              </a:rPr>
              <a:t> Contacto com o Órgão de Policia Criminal (OPC) encarregado do</a:t>
            </a:r>
          </a:p>
          <a:p>
            <a:pPr marL="533400" indent="-533400">
              <a:buNone/>
            </a:pPr>
            <a:r>
              <a:rPr lang="pt-PT" dirty="0">
                <a:latin typeface="Book Antiqua" pitchFamily="18" charset="0"/>
              </a:rPr>
              <a:t> cumprimento dos Mandados e com a Del. Reg. da DGRS </a:t>
            </a:r>
            <a:r>
              <a:rPr lang="pt-PT" dirty="0" smtClean="0">
                <a:latin typeface="Book Antiqua" pitchFamily="18" charset="0"/>
              </a:rPr>
              <a:t>/ACP;</a:t>
            </a:r>
            <a:endParaRPr lang="pt-PT" dirty="0">
              <a:latin typeface="Book Antiqua" pitchFamily="18" charset="0"/>
            </a:endParaRPr>
          </a:p>
          <a:p>
            <a:pPr marL="533400" indent="-533400">
              <a:buNone/>
            </a:pPr>
            <a:r>
              <a:rPr lang="pt-PT" b="1" dirty="0">
                <a:latin typeface="Book Antiqua" pitchFamily="18" charset="0"/>
              </a:rPr>
              <a:t>c.</a:t>
            </a:r>
            <a:r>
              <a:rPr lang="pt-PT" dirty="0">
                <a:latin typeface="Book Antiqua" pitchFamily="18" charset="0"/>
              </a:rPr>
              <a:t> Recebido o plano de viagem é comunicado enviado ao OPC e ao</a:t>
            </a:r>
          </a:p>
          <a:p>
            <a:pPr marL="533400" indent="-533400">
              <a:buNone/>
            </a:pPr>
            <a:r>
              <a:rPr lang="pt-PT" dirty="0">
                <a:latin typeface="Book Antiqua" pitchFamily="18" charset="0"/>
              </a:rPr>
              <a:t>Coordenador da Equipa </a:t>
            </a:r>
            <a:r>
              <a:rPr lang="pt-PT" dirty="0" smtClean="0">
                <a:latin typeface="Book Antiqua" pitchFamily="18" charset="0"/>
              </a:rPr>
              <a:t>respetiva/ACP;</a:t>
            </a:r>
            <a:endParaRPr lang="pt-PT" dirty="0">
              <a:latin typeface="Book Antiqua" pitchFamily="18" charset="0"/>
            </a:endParaRPr>
          </a:p>
          <a:p>
            <a:pPr marL="533400" indent="-533400">
              <a:buNone/>
            </a:pPr>
            <a:r>
              <a:rPr lang="pt-PT" b="1" dirty="0">
                <a:latin typeface="Book Antiqua" pitchFamily="18" charset="0"/>
              </a:rPr>
              <a:t>d.</a:t>
            </a:r>
            <a:r>
              <a:rPr lang="pt-PT" dirty="0">
                <a:latin typeface="Book Antiqua" pitchFamily="18" charset="0"/>
              </a:rPr>
              <a:t> Procede-se à entrega e após data de regresso, solicita-se </a:t>
            </a:r>
            <a:r>
              <a:rPr lang="pt-PT" dirty="0" smtClean="0">
                <a:latin typeface="Book Antiqua" pitchFamily="18" charset="0"/>
              </a:rPr>
              <a:t>à </a:t>
            </a:r>
            <a:r>
              <a:rPr lang="pt-PT" dirty="0">
                <a:latin typeface="Book Antiqua" pitchFamily="18" charset="0"/>
              </a:rPr>
              <a:t>AC </a:t>
            </a:r>
            <a:r>
              <a:rPr lang="pt-PT" dirty="0" smtClean="0">
                <a:latin typeface="Book Antiqua" pitchFamily="18" charset="0"/>
              </a:rPr>
              <a:t>competente</a:t>
            </a:r>
          </a:p>
          <a:p>
            <a:pPr marL="533400" indent="-533400">
              <a:buNone/>
            </a:pPr>
            <a:r>
              <a:rPr lang="pt-PT" dirty="0" smtClean="0">
                <a:latin typeface="Book Antiqua" pitchFamily="18" charset="0"/>
              </a:rPr>
              <a:t>que </a:t>
            </a:r>
            <a:r>
              <a:rPr lang="pt-PT" dirty="0">
                <a:latin typeface="Book Antiqua" pitchFamily="18" charset="0"/>
              </a:rPr>
              <a:t>verifique da chegada quer do progenitor quer da criança ao ERH;</a:t>
            </a:r>
          </a:p>
          <a:p>
            <a:pPr marL="533400" indent="-533400">
              <a:buNone/>
            </a:pPr>
            <a:r>
              <a:rPr lang="pt-PT" b="1" dirty="0">
                <a:latin typeface="Book Antiqua" pitchFamily="18" charset="0"/>
              </a:rPr>
              <a:t>e.</a:t>
            </a:r>
            <a:r>
              <a:rPr lang="pt-PT" dirty="0">
                <a:latin typeface="Book Antiqua" pitchFamily="18" charset="0"/>
              </a:rPr>
              <a:t> Comunicação ao Tribunal da data e chegada de ambos ao ERH antes da</a:t>
            </a:r>
          </a:p>
          <a:p>
            <a:pPr marL="533400" indent="-533400">
              <a:buNone/>
            </a:pPr>
            <a:r>
              <a:rPr lang="pt-PT" dirty="0">
                <a:latin typeface="Book Antiqua" pitchFamily="18" charset="0"/>
              </a:rPr>
              <a:t>deslocação/retenção ilícita e arquivamento dos autos.</a:t>
            </a:r>
            <a:endParaRPr lang="pt-PT" sz="3200" b="1" dirty="0">
              <a:latin typeface="Book Antiqua" pitchFamily="18" charset="0"/>
            </a:endParaRPr>
          </a:p>
          <a:p>
            <a:pPr marL="0" indent="0">
              <a:buNone/>
            </a:pPr>
            <a:endParaRPr lang="pt-PT" dirty="0"/>
          </a:p>
        </p:txBody>
      </p:sp>
      <p:pic>
        <p:nvPicPr>
          <p:cNvPr id="4" name="Picture 1" descr="logo_m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6237312"/>
            <a:ext cx="2448272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555777" y="6429820"/>
            <a:ext cx="583264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b="1" dirty="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., </a:t>
            </a:r>
            <a:r>
              <a:rPr lang="pt-PT" sz="1100" dirty="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Porto,  8.Junho.2013                   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Direção-Geral 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499992" y="1124745"/>
            <a:ext cx="3888432" cy="646331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PT" b="1" i="1" dirty="0">
                <a:latin typeface="Book Antiqua" pitchFamily="18" charset="0"/>
              </a:rPr>
              <a:t>Tramitação do Pedido de Regresso</a:t>
            </a:r>
          </a:p>
          <a:p>
            <a:pPr algn="ctr"/>
            <a:r>
              <a:rPr lang="pt-PT" b="1" i="1" dirty="0">
                <a:latin typeface="Book Antiqua" pitchFamily="18" charset="0"/>
              </a:rPr>
              <a:t>(AC Passiva)</a:t>
            </a:r>
          </a:p>
        </p:txBody>
      </p:sp>
    </p:spTree>
    <p:extLst>
      <p:ext uri="{BB962C8B-B14F-4D97-AF65-F5344CB8AC3E}">
        <p14:creationId xmlns:p14="http://schemas.microsoft.com/office/powerpoint/2010/main" val="412022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5" y="0"/>
            <a:ext cx="8640959" cy="980728"/>
          </a:xfrm>
          <a:solidFill>
            <a:srgbClr val="CC99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pt-PT" sz="28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859216" cy="4176464"/>
          </a:xfrm>
        </p:spPr>
        <p:txBody>
          <a:bodyPr>
            <a:normAutofit fontScale="92500"/>
          </a:bodyPr>
          <a:lstStyle/>
          <a:p>
            <a:pPr marL="381000" indent="-381000">
              <a:lnSpc>
                <a:spcPct val="80000"/>
              </a:lnSpc>
              <a:buNone/>
              <a:defRPr/>
            </a:pPr>
            <a:r>
              <a:rPr lang="pt-PT" dirty="0">
                <a:latin typeface="Book Antiqua" pitchFamily="18" charset="0"/>
              </a:rPr>
              <a:t>O </a:t>
            </a:r>
            <a:r>
              <a:rPr lang="pt-PT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Direito de Visitas</a:t>
            </a:r>
            <a:r>
              <a:rPr lang="pt-PT" dirty="0">
                <a:latin typeface="Book Antiqua" pitchFamily="18" charset="0"/>
              </a:rPr>
              <a:t> abrange, entre outros, o direito </a:t>
            </a:r>
            <a:r>
              <a:rPr lang="pt-PT" dirty="0" smtClean="0">
                <a:latin typeface="Book Antiqua" pitchFamily="18" charset="0"/>
              </a:rPr>
              <a:t>de levar</a:t>
            </a:r>
          </a:p>
          <a:p>
            <a:pPr marL="381000" indent="-381000">
              <a:lnSpc>
                <a:spcPct val="80000"/>
              </a:lnSpc>
              <a:buNone/>
              <a:defRPr/>
            </a:pPr>
            <a:r>
              <a:rPr lang="pt-PT" dirty="0" smtClean="0">
                <a:latin typeface="Book Antiqua" pitchFamily="18" charset="0"/>
              </a:rPr>
              <a:t>a criança por </a:t>
            </a:r>
            <a:r>
              <a:rPr lang="pt-PT" dirty="0">
                <a:latin typeface="Book Antiqua" pitchFamily="18" charset="0"/>
              </a:rPr>
              <a:t>um período limitado de tempo, para um </a:t>
            </a:r>
            <a:r>
              <a:rPr lang="pt-PT" dirty="0" smtClean="0">
                <a:latin typeface="Book Antiqua" pitchFamily="18" charset="0"/>
              </a:rPr>
              <a:t>local</a:t>
            </a:r>
          </a:p>
          <a:p>
            <a:pPr marL="381000" indent="-381000">
              <a:lnSpc>
                <a:spcPct val="80000"/>
              </a:lnSpc>
              <a:buNone/>
              <a:defRPr/>
            </a:pPr>
            <a:r>
              <a:rPr lang="pt-PT" dirty="0" smtClean="0">
                <a:latin typeface="Book Antiqua" pitchFamily="18" charset="0"/>
              </a:rPr>
              <a:t>diferente </a:t>
            </a:r>
            <a:r>
              <a:rPr lang="pt-PT" dirty="0">
                <a:latin typeface="Book Antiqua" pitchFamily="18" charset="0"/>
              </a:rPr>
              <a:t>do da sua </a:t>
            </a:r>
            <a:r>
              <a:rPr lang="pt-PT" dirty="0" smtClean="0">
                <a:latin typeface="Book Antiqua" pitchFamily="18" charset="0"/>
              </a:rPr>
              <a:t>Residência </a:t>
            </a:r>
            <a:r>
              <a:rPr lang="pt-PT" dirty="0">
                <a:latin typeface="Book Antiqua" pitchFamily="18" charset="0"/>
              </a:rPr>
              <a:t>habitual [Artºs 5.º al. b) </a:t>
            </a:r>
            <a:r>
              <a:rPr lang="pt-PT" dirty="0" smtClean="0">
                <a:latin typeface="Book Antiqua" pitchFamily="18" charset="0"/>
              </a:rPr>
              <a:t>H80,</a:t>
            </a:r>
          </a:p>
          <a:p>
            <a:pPr marL="381000" indent="-381000">
              <a:lnSpc>
                <a:spcPct val="80000"/>
              </a:lnSpc>
              <a:buNone/>
              <a:defRPr/>
            </a:pPr>
            <a:r>
              <a:rPr lang="pt-PT" dirty="0" smtClean="0">
                <a:latin typeface="Book Antiqua" pitchFamily="18" charset="0"/>
              </a:rPr>
              <a:t>2.º </a:t>
            </a:r>
            <a:r>
              <a:rPr lang="pt-PT" dirty="0">
                <a:latin typeface="Book Antiqua" pitchFamily="18" charset="0"/>
              </a:rPr>
              <a:t>n.º 10 Reg. e 3.º al. b) </a:t>
            </a:r>
            <a:r>
              <a:rPr lang="pt-PT" dirty="0" smtClean="0">
                <a:latin typeface="Book Antiqua" pitchFamily="18" charset="0"/>
              </a:rPr>
              <a:t>2.ª parte </a:t>
            </a:r>
            <a:r>
              <a:rPr lang="pt-PT" dirty="0">
                <a:latin typeface="Book Antiqua" pitchFamily="18" charset="0"/>
              </a:rPr>
              <a:t>H96].</a:t>
            </a:r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pt-PT" dirty="0">
              <a:latin typeface="Book Antiqua" pitchFamily="18" charset="0"/>
            </a:endParaRPr>
          </a:p>
          <a:p>
            <a:pPr marL="381000" indent="-381000">
              <a:lnSpc>
                <a:spcPct val="80000"/>
              </a:lnSpc>
              <a:buNone/>
              <a:defRPr/>
            </a:pPr>
            <a:r>
              <a:rPr lang="pt-PT" dirty="0">
                <a:latin typeface="Book Antiqua" pitchFamily="18" charset="0"/>
              </a:rPr>
              <a:t>Este pedido pode decorrer de um(a):</a:t>
            </a:r>
          </a:p>
          <a:p>
            <a:pPr marL="381000" indent="-381000">
              <a:lnSpc>
                <a:spcPct val="80000"/>
              </a:lnSpc>
              <a:buNone/>
              <a:defRPr/>
            </a:pPr>
            <a:endParaRPr lang="pt-PT" dirty="0">
              <a:latin typeface="Book Antiqua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pt-PT" b="1" dirty="0" smtClean="0">
                <a:latin typeface="Book Antiqua" pitchFamily="18" charset="0"/>
              </a:rPr>
              <a:t>1.</a:t>
            </a:r>
            <a:r>
              <a:rPr lang="pt-PT" dirty="0" smtClean="0">
                <a:latin typeface="Book Antiqua" pitchFamily="18" charset="0"/>
              </a:rPr>
              <a:t> Decisão </a:t>
            </a:r>
            <a:r>
              <a:rPr lang="pt-PT" dirty="0">
                <a:latin typeface="Book Antiqua" pitchFamily="18" charset="0"/>
              </a:rPr>
              <a:t>de não regresso de uma criança ao seu Estado de </a:t>
            </a:r>
          </a:p>
          <a:p>
            <a:pPr marL="381000" indent="-381000">
              <a:lnSpc>
                <a:spcPct val="80000"/>
              </a:lnSpc>
              <a:buNone/>
              <a:defRPr/>
            </a:pPr>
            <a:r>
              <a:rPr lang="pt-PT" dirty="0">
                <a:latin typeface="Book Antiqua" pitchFamily="18" charset="0"/>
              </a:rPr>
              <a:t>Residência Habitual antes da deslocação;</a:t>
            </a:r>
          </a:p>
          <a:p>
            <a:pPr marL="381000" indent="-381000">
              <a:lnSpc>
                <a:spcPct val="80000"/>
              </a:lnSpc>
              <a:buNone/>
              <a:defRPr/>
            </a:pPr>
            <a:r>
              <a:rPr lang="pt-PT" b="1" dirty="0">
                <a:latin typeface="Book Antiqua" pitchFamily="18" charset="0"/>
              </a:rPr>
              <a:t>2.</a:t>
            </a:r>
            <a:r>
              <a:rPr lang="pt-PT" dirty="0">
                <a:latin typeface="Book Antiqua" pitchFamily="18" charset="0"/>
              </a:rPr>
              <a:t> Acordo quanto às responsabilidades </a:t>
            </a:r>
            <a:r>
              <a:rPr lang="pt-PT" dirty="0" smtClean="0">
                <a:latin typeface="Book Antiqua" pitchFamily="18" charset="0"/>
              </a:rPr>
              <a:t>parentais no âmbito</a:t>
            </a:r>
          </a:p>
          <a:p>
            <a:pPr marL="381000" indent="-381000">
              <a:lnSpc>
                <a:spcPct val="80000"/>
              </a:lnSpc>
              <a:buNone/>
              <a:defRPr/>
            </a:pPr>
            <a:r>
              <a:rPr lang="pt-PT" dirty="0" smtClean="0">
                <a:latin typeface="Book Antiqua" pitchFamily="18" charset="0"/>
              </a:rPr>
              <a:t>do </a:t>
            </a:r>
            <a:r>
              <a:rPr lang="pt-PT" dirty="0">
                <a:latin typeface="Book Antiqua" pitchFamily="18" charset="0"/>
              </a:rPr>
              <a:t>pedido de regresso (Ucrânia);</a:t>
            </a:r>
          </a:p>
          <a:p>
            <a:pPr marL="381000" indent="-381000">
              <a:lnSpc>
                <a:spcPct val="80000"/>
              </a:lnSpc>
              <a:buNone/>
              <a:defRPr/>
            </a:pPr>
            <a:r>
              <a:rPr lang="pt-PT" b="1" dirty="0">
                <a:latin typeface="Book Antiqua" pitchFamily="18" charset="0"/>
              </a:rPr>
              <a:t>3. </a:t>
            </a:r>
            <a:r>
              <a:rPr lang="pt-PT" dirty="0">
                <a:latin typeface="Book Antiqua" pitchFamily="18" charset="0"/>
              </a:rPr>
              <a:t>Pedido do Requerente (Suíça).</a:t>
            </a:r>
          </a:p>
        </p:txBody>
      </p:sp>
      <p:pic>
        <p:nvPicPr>
          <p:cNvPr id="4" name="Picture 1" descr="logo_m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6237312"/>
            <a:ext cx="2448272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630179" y="6440125"/>
            <a:ext cx="60486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b="1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.,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Porto,  8.Junho.2013                             Direção-Geral 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499992" y="1124745"/>
            <a:ext cx="3888432" cy="646331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PT" b="1" i="1" dirty="0">
                <a:latin typeface="Book Antiqua" pitchFamily="18" charset="0"/>
              </a:rPr>
              <a:t>Pedido de organização/proteção do direito de visitas</a:t>
            </a:r>
          </a:p>
        </p:txBody>
      </p:sp>
    </p:spTree>
    <p:extLst>
      <p:ext uri="{BB962C8B-B14F-4D97-AF65-F5344CB8AC3E}">
        <p14:creationId xmlns:p14="http://schemas.microsoft.com/office/powerpoint/2010/main" val="204869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5" y="0"/>
            <a:ext cx="8640959" cy="980728"/>
          </a:xfrm>
          <a:solidFill>
            <a:srgbClr val="CC99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pt-PT" sz="28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83568" y="1988840"/>
            <a:ext cx="7241232" cy="4176464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pt-PT" sz="1500" dirty="0" smtClean="0"/>
          </a:p>
          <a:p>
            <a:pPr marL="609600" indent="-60960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pt-PT" sz="1500" dirty="0" smtClean="0"/>
              <a:t>Crime </a:t>
            </a:r>
            <a:r>
              <a:rPr lang="pt-PT" sz="1500" dirty="0"/>
              <a:t>de </a:t>
            </a:r>
            <a:r>
              <a:rPr lang="pt-PT" sz="1500" b="1" dirty="0"/>
              <a:t>subtração de menor    </a:t>
            </a:r>
            <a:r>
              <a:rPr lang="pt-PT" sz="1500" b="1" dirty="0" smtClean="0"/>
              <a:t>           Rapto </a:t>
            </a:r>
            <a:r>
              <a:rPr lang="pt-PT" sz="1500" b="1" dirty="0"/>
              <a:t>Internacional de criança</a:t>
            </a:r>
            <a:endParaRPr lang="pt-PT" sz="1500" dirty="0"/>
          </a:p>
          <a:p>
            <a:pPr marL="609600" indent="-60960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pt-PT" sz="1500" dirty="0"/>
              <a:t>p. e p. pelo artigo 249.º do C.P.	         </a:t>
            </a:r>
            <a:r>
              <a:rPr lang="pt-PT" sz="1500" dirty="0" smtClean="0"/>
              <a:t>        Previsto </a:t>
            </a:r>
            <a:r>
              <a:rPr lang="pt-PT" sz="1500" dirty="0"/>
              <a:t>pelo art.º 3.º da CH80- art.º </a:t>
            </a:r>
            <a:r>
              <a:rPr lang="pt-PT" sz="1500" dirty="0" smtClean="0"/>
              <a:t>7.º</a:t>
            </a:r>
          </a:p>
          <a:p>
            <a:pPr marL="609600" indent="-60960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pt-PT" sz="1600" dirty="0" smtClean="0"/>
              <a:t>ocorre quando:			</a:t>
            </a:r>
            <a:r>
              <a:rPr lang="pt-PT" sz="1500" dirty="0" smtClean="0"/>
              <a:t>H96 </a:t>
            </a:r>
            <a:r>
              <a:rPr lang="pt-PT" sz="1600" dirty="0" smtClean="0"/>
              <a:t>reveste </a:t>
            </a:r>
            <a:r>
              <a:rPr lang="pt-PT" sz="1600" dirty="0"/>
              <a:t>a forma de:</a:t>
            </a:r>
          </a:p>
          <a:p>
            <a:pPr marL="609600" indent="-609600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pt-PT" sz="1600" dirty="0"/>
          </a:p>
          <a:p>
            <a:pPr marL="609600" indent="-60960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pt-PT" sz="1400" b="1" dirty="0">
                <a:latin typeface="Arial Unicode MS" pitchFamily="34" charset="-128"/>
              </a:rPr>
              <a:t>a)</a:t>
            </a:r>
            <a:r>
              <a:rPr lang="pt-PT" sz="1400" dirty="0">
                <a:latin typeface="Arial Unicode MS" pitchFamily="34" charset="-128"/>
              </a:rPr>
              <a:t> Uma criança/jovem </a:t>
            </a:r>
            <a:r>
              <a:rPr lang="pt-PT" sz="1400" dirty="0">
                <a:solidFill>
                  <a:srgbClr val="CC00FF"/>
                </a:solidFill>
                <a:latin typeface="Arial Unicode MS" pitchFamily="34" charset="-128"/>
              </a:rPr>
              <a:t>é subtraída/                   </a:t>
            </a:r>
            <a:r>
              <a:rPr lang="pt-PT" sz="1400" b="1" dirty="0">
                <a:latin typeface="Arial Unicode MS" pitchFamily="34" charset="-128"/>
              </a:rPr>
              <a:t>a)</a:t>
            </a:r>
            <a:r>
              <a:rPr lang="pt-PT" sz="1400" dirty="0">
                <a:solidFill>
                  <a:srgbClr val="CC00FF"/>
                </a:solidFill>
                <a:latin typeface="Arial Unicode MS" pitchFamily="34" charset="-128"/>
              </a:rPr>
              <a:t> Deslocação      </a:t>
            </a:r>
          </a:p>
          <a:p>
            <a:pPr marL="609600" indent="-60960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pt-PT" sz="1400" dirty="0">
                <a:solidFill>
                  <a:srgbClr val="CC00FF"/>
                </a:solidFill>
                <a:latin typeface="Arial Unicode MS" pitchFamily="34" charset="-128"/>
              </a:rPr>
              <a:t>retirada </a:t>
            </a:r>
            <a:r>
              <a:rPr lang="pt-PT" sz="1400" dirty="0">
                <a:latin typeface="Arial Unicode MS" pitchFamily="34" charset="-128"/>
              </a:rPr>
              <a:t>à pessoa que exerce as                       </a:t>
            </a:r>
            <a:r>
              <a:rPr lang="pt-PT" sz="1400" b="1" dirty="0">
                <a:latin typeface="Arial Unicode MS" pitchFamily="34" charset="-128"/>
              </a:rPr>
              <a:t>b)</a:t>
            </a:r>
            <a:r>
              <a:rPr lang="pt-PT" sz="1400" dirty="0">
                <a:latin typeface="Arial Unicode MS" pitchFamily="34" charset="-128"/>
              </a:rPr>
              <a:t> </a:t>
            </a:r>
            <a:r>
              <a:rPr lang="pt-PT" sz="1400" dirty="0">
                <a:solidFill>
                  <a:srgbClr val="CC00FF"/>
                </a:solidFill>
                <a:latin typeface="Arial Unicode MS" pitchFamily="34" charset="-128"/>
              </a:rPr>
              <a:t>Retenção  </a:t>
            </a:r>
            <a:r>
              <a:rPr lang="pt-PT" sz="1400" dirty="0" smtClean="0">
                <a:solidFill>
                  <a:srgbClr val="CC00FF"/>
                </a:solidFill>
                <a:latin typeface="Arial Unicode MS" pitchFamily="34" charset="-128"/>
              </a:rPr>
              <a:t>         ilícita</a:t>
            </a:r>
            <a:endParaRPr lang="pt-PT" sz="1400" dirty="0">
              <a:solidFill>
                <a:srgbClr val="CC00FF"/>
              </a:solidFill>
              <a:latin typeface="Arial Unicode MS" pitchFamily="34" charset="-128"/>
            </a:endParaRPr>
          </a:p>
          <a:p>
            <a:pPr marL="609600" indent="-60960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pt-PT" sz="1400" dirty="0">
                <a:latin typeface="Arial Unicode MS" pitchFamily="34" charset="-128"/>
              </a:rPr>
              <a:t> responsabilidades parentais;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pt-PT" sz="1400" dirty="0">
                <a:latin typeface="Arial Unicode MS" pitchFamily="34" charset="-128"/>
              </a:rPr>
              <a:t> </a:t>
            </a:r>
            <a:r>
              <a:rPr lang="pt-PT" sz="1400" b="1" dirty="0" smtClean="0">
                <a:latin typeface="Arial Unicode MS" pitchFamily="34" charset="-128"/>
              </a:rPr>
              <a:t>b)</a:t>
            </a:r>
            <a:r>
              <a:rPr lang="pt-PT" sz="1400" dirty="0" smtClean="0">
                <a:latin typeface="Arial Unicode MS" pitchFamily="34" charset="-128"/>
              </a:rPr>
              <a:t> </a:t>
            </a:r>
            <a:r>
              <a:rPr lang="pt-PT" sz="1400" dirty="0">
                <a:solidFill>
                  <a:srgbClr val="CC00FF"/>
                </a:solidFill>
                <a:latin typeface="Arial Unicode MS" pitchFamily="34" charset="-128"/>
              </a:rPr>
              <a:t>Recusa de entrega </a:t>
            </a:r>
            <a:r>
              <a:rPr lang="pt-PT" sz="1400" dirty="0">
                <a:latin typeface="Arial Unicode MS" pitchFamily="34" charset="-128"/>
              </a:rPr>
              <a:t>criança/jovem                em violação de </a:t>
            </a:r>
            <a:r>
              <a:rPr lang="pt-PT" sz="1400" b="1" dirty="0">
                <a:latin typeface="Arial Unicode MS" pitchFamily="34" charset="-128"/>
              </a:rPr>
              <a:t>um “direito de custódia”</a:t>
            </a:r>
          </a:p>
          <a:p>
            <a:pPr marL="609600" indent="-60960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pt-PT" sz="1400" dirty="0">
                <a:latin typeface="Arial Unicode MS" pitchFamily="34" charset="-128"/>
              </a:rPr>
              <a:t>à pessoa que exerce as responsabili-</a:t>
            </a:r>
          </a:p>
          <a:p>
            <a:pPr marL="609600" indent="-60960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pt-PT" sz="1400" dirty="0">
                <a:latin typeface="Arial Unicode MS" pitchFamily="34" charset="-128"/>
              </a:rPr>
              <a:t>dades parentais, tutela ou a quem es-</a:t>
            </a:r>
          </a:p>
          <a:p>
            <a:pPr marL="609600" indent="-60960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pt-PT" sz="1400" dirty="0">
                <a:latin typeface="Arial Unicode MS" pitchFamily="34" charset="-128"/>
              </a:rPr>
              <a:t>teja legitimamente confiado. </a:t>
            </a:r>
            <a:r>
              <a:rPr lang="pt-PT" sz="1400" dirty="0" smtClean="0">
                <a:latin typeface="Arial Unicode MS" pitchFamily="34" charset="-128"/>
              </a:rPr>
              <a:t>		</a:t>
            </a:r>
            <a:r>
              <a:rPr lang="pt-PT" sz="14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Este </a:t>
            </a:r>
            <a:r>
              <a:rPr lang="pt-PT" sz="1400" dirty="0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direito tem de estar a ser exercido</a:t>
            </a:r>
          </a:p>
          <a:p>
            <a:pPr marL="609600" indent="-60960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pt-PT" sz="1400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					</a:t>
            </a:r>
            <a:r>
              <a:rPr lang="pt-PT" sz="14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de </a:t>
            </a:r>
            <a:r>
              <a:rPr lang="pt-PT" sz="1400" dirty="0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forma efetiva, individual ou conjunta-</a:t>
            </a:r>
          </a:p>
          <a:p>
            <a:pPr marL="609600" indent="-60960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pt-PT" sz="1400" b="1" u="sng" dirty="0">
                <a:solidFill>
                  <a:srgbClr val="660066"/>
                </a:solidFill>
                <a:latin typeface="Arial Unicode MS" pitchFamily="34" charset="-128"/>
              </a:rPr>
              <a:t>Pena de Prisão</a:t>
            </a:r>
            <a:r>
              <a:rPr lang="pt-PT" sz="1400" dirty="0">
                <a:latin typeface="Arial Unicode MS" pitchFamily="34" charset="-128"/>
              </a:rPr>
              <a:t>: 1 a 5 anos</a:t>
            </a:r>
            <a:r>
              <a:rPr lang="pt-PT" sz="1400" dirty="0">
                <a:solidFill>
                  <a:srgbClr val="CC00FF"/>
                </a:solidFill>
                <a:latin typeface="Arial Unicode MS" pitchFamily="34" charset="-128"/>
              </a:rPr>
              <a:t>.                              </a:t>
            </a:r>
            <a:r>
              <a:rPr lang="pt-PT" sz="14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mente</a:t>
            </a:r>
            <a:r>
              <a:rPr lang="pt-PT" sz="1400" dirty="0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, ou devesse estar se tal não</a:t>
            </a:r>
          </a:p>
          <a:p>
            <a:pPr marL="609600" indent="-60960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pt-PT" sz="1400" dirty="0" smtClean="0">
                <a:latin typeface="Arial Unicode MS" pitchFamily="34" charset="-128"/>
              </a:rPr>
              <a:t>                            Até </a:t>
            </a:r>
            <a:r>
              <a:rPr lang="pt-PT" sz="1400" dirty="0">
                <a:latin typeface="Arial Unicode MS" pitchFamily="34" charset="-128"/>
              </a:rPr>
              <a:t>2 anos/pena </a:t>
            </a:r>
            <a:r>
              <a:rPr lang="pt-PT" sz="1400" dirty="0" smtClean="0">
                <a:latin typeface="Arial Unicode MS" pitchFamily="34" charset="-128"/>
              </a:rPr>
              <a:t>		</a:t>
            </a:r>
            <a:r>
              <a:rPr lang="pt-PT" sz="1400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tivesse </a:t>
            </a:r>
            <a:r>
              <a:rPr lang="pt-PT" sz="1400" dirty="0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ocorrido</a:t>
            </a:r>
            <a:r>
              <a:rPr lang="pt-PT" sz="1400" dirty="0">
                <a:solidFill>
                  <a:srgbClr val="0099FF"/>
                </a:solidFill>
                <a:latin typeface="Arial Unicode MS" pitchFamily="34" charset="-128"/>
              </a:rPr>
              <a:t>.</a:t>
            </a:r>
          </a:p>
          <a:p>
            <a:pPr marL="609600" indent="-60960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pt-PT" sz="1400" dirty="0">
                <a:latin typeface="Arial Unicode MS" pitchFamily="34" charset="-128"/>
              </a:rPr>
              <a:t>	</a:t>
            </a:r>
            <a:r>
              <a:rPr lang="pt-PT" sz="1400" dirty="0" smtClean="0">
                <a:latin typeface="Arial Unicode MS" pitchFamily="34" charset="-128"/>
              </a:rPr>
              <a:t>	         de multa até 240 dias      	</a:t>
            </a:r>
          </a:p>
          <a:p>
            <a:pPr marL="609600" indent="-60960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pt-PT" sz="1400" dirty="0" smtClean="0">
                <a:latin typeface="Arial Unicode MS" pitchFamily="34" charset="-128"/>
              </a:rPr>
              <a:t>		         Se </a:t>
            </a:r>
            <a:r>
              <a:rPr lang="pt-PT" sz="1400" dirty="0">
                <a:latin typeface="Arial Unicode MS" pitchFamily="34" charset="-128"/>
              </a:rPr>
              <a:t>ascendente/adotante </a:t>
            </a:r>
            <a:endParaRPr lang="pt-PT" sz="1400" dirty="0" smtClean="0">
              <a:latin typeface="Arial Unicode MS" pitchFamily="34" charset="-128"/>
            </a:endParaRPr>
          </a:p>
          <a:p>
            <a:pPr marL="609600" indent="-60960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pt-PT" sz="1400" dirty="0">
                <a:latin typeface="Arial Unicode MS" pitchFamily="34" charset="-128"/>
              </a:rPr>
              <a:t>	</a:t>
            </a:r>
            <a:r>
              <a:rPr lang="pt-PT" sz="1400" dirty="0" smtClean="0">
                <a:latin typeface="Arial Unicode MS" pitchFamily="34" charset="-128"/>
              </a:rPr>
              <a:t>	         ou tiver exercício </a:t>
            </a:r>
            <a:r>
              <a:rPr lang="pt-PT" sz="1400" dirty="0">
                <a:latin typeface="Arial Unicode MS" pitchFamily="34" charset="-128"/>
              </a:rPr>
              <a:t>a </a:t>
            </a:r>
            <a:r>
              <a:rPr lang="pt-PT" sz="1400" dirty="0" smtClean="0">
                <a:latin typeface="Arial Unicode MS" pitchFamily="34" charset="-128"/>
              </a:rPr>
              <a:t>tutela        O pedido </a:t>
            </a:r>
            <a:r>
              <a:rPr lang="pt-PT" sz="1400" dirty="0">
                <a:latin typeface="Arial Unicode MS" pitchFamily="34" charset="-128"/>
              </a:rPr>
              <a:t>tem de </a:t>
            </a:r>
            <a:r>
              <a:rPr lang="pt-PT" sz="1400" dirty="0" smtClean="0">
                <a:latin typeface="Arial Unicode MS" pitchFamily="34" charset="-128"/>
              </a:rPr>
              <a:t>ser 						apresentado/formulado</a:t>
            </a:r>
          </a:p>
          <a:p>
            <a:pPr marL="609600" indent="-60960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pt-PT" sz="1400" dirty="0" smtClean="0">
                <a:latin typeface="Arial Unicode MS" pitchFamily="34" charset="-128"/>
              </a:rPr>
              <a:t>Procedimento </a:t>
            </a:r>
            <a:r>
              <a:rPr lang="pt-PT" sz="1400" dirty="0">
                <a:latin typeface="Arial Unicode MS" pitchFamily="34" charset="-128"/>
              </a:rPr>
              <a:t>criminal </a:t>
            </a:r>
            <a:r>
              <a:rPr lang="pt-PT" sz="1400" b="1" dirty="0">
                <a:latin typeface="Arial Unicode MS" pitchFamily="34" charset="-128"/>
              </a:rPr>
              <a:t>depende de queixa</a:t>
            </a:r>
            <a:r>
              <a:rPr lang="pt-PT" sz="1400" dirty="0">
                <a:latin typeface="Arial Unicode MS" pitchFamily="34" charset="-128"/>
              </a:rPr>
              <a:t>.      </a:t>
            </a:r>
            <a:r>
              <a:rPr lang="pt-PT" sz="1400" dirty="0" smtClean="0">
                <a:latin typeface="Arial Unicode MS" pitchFamily="34" charset="-128"/>
              </a:rPr>
              <a:t>perante </a:t>
            </a:r>
            <a:r>
              <a:rPr lang="pt-PT" sz="1400" dirty="0">
                <a:latin typeface="Arial Unicode MS" pitchFamily="34" charset="-128"/>
              </a:rPr>
              <a:t>as autoridades do </a:t>
            </a:r>
            <a:r>
              <a:rPr lang="pt-PT" sz="1400" dirty="0" smtClean="0">
                <a:latin typeface="Arial Unicode MS" pitchFamily="34" charset="-128"/>
              </a:rPr>
              <a:t>Estado </a:t>
            </a:r>
            <a:r>
              <a:rPr lang="pt-PT" sz="1400" dirty="0">
                <a:latin typeface="Arial Unicode MS" pitchFamily="34" charset="-128"/>
              </a:rPr>
              <a:t>onde a </a:t>
            </a:r>
            <a:r>
              <a:rPr lang="pt-PT" sz="1400" dirty="0" smtClean="0">
                <a:latin typeface="Arial Unicode MS" pitchFamily="34" charset="-128"/>
              </a:rPr>
              <a:t>				criança </a:t>
            </a:r>
            <a:r>
              <a:rPr lang="pt-PT" sz="1400" dirty="0">
                <a:latin typeface="Arial Unicode MS" pitchFamily="34" charset="-128"/>
              </a:rPr>
              <a:t>se encontra.</a:t>
            </a:r>
          </a:p>
          <a:p>
            <a:pPr marL="609600" indent="-60960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pt-PT" sz="1500" dirty="0" smtClean="0"/>
              <a:t>	</a:t>
            </a:r>
            <a:r>
              <a:rPr lang="pt-PT" sz="1500" dirty="0"/>
              <a:t>	</a:t>
            </a:r>
            <a:r>
              <a:rPr lang="pt-PT" sz="1500" dirty="0" smtClean="0"/>
              <a:t>	</a:t>
            </a:r>
            <a:endParaRPr lang="pt-PT" dirty="0"/>
          </a:p>
        </p:txBody>
      </p:sp>
      <p:pic>
        <p:nvPicPr>
          <p:cNvPr id="4" name="Picture 1" descr="logo_m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6237312"/>
            <a:ext cx="2448272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699792" y="6429821"/>
            <a:ext cx="597666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b="1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.,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Porto,  8.Junho.2013                             Direção-Geral 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499992" y="1124745"/>
            <a:ext cx="3888432" cy="646331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PT" b="1" i="1" dirty="0">
                <a:latin typeface="Book Antiqua" pitchFamily="18" charset="0"/>
              </a:rPr>
              <a:t>Processo crime/civil</a:t>
            </a:r>
          </a:p>
          <a:p>
            <a:pPr algn="ctr"/>
            <a:r>
              <a:rPr lang="pt-PT" b="1" i="1" dirty="0">
                <a:latin typeface="Book Antiqua" pitchFamily="18" charset="0"/>
              </a:rPr>
              <a:t>Subtração vs. rapto </a:t>
            </a:r>
          </a:p>
        </p:txBody>
      </p:sp>
      <p:sp>
        <p:nvSpPr>
          <p:cNvPr id="7" name="AutoShape 18"/>
          <p:cNvSpPr>
            <a:spLocks noChangeArrowheads="1"/>
          </p:cNvSpPr>
          <p:nvPr/>
        </p:nvSpPr>
        <p:spPr bwMode="auto">
          <a:xfrm>
            <a:off x="107505" y="2852936"/>
            <a:ext cx="576063" cy="395883"/>
          </a:xfrm>
          <a:prstGeom prst="rightArrow">
            <a:avLst>
              <a:gd name="adj1" fmla="val 50000"/>
              <a:gd name="adj2" fmla="val 39978"/>
            </a:avLst>
          </a:prstGeom>
          <a:gradFill rotWithShape="1">
            <a:gsLst>
              <a:gs pos="0">
                <a:srgbClr val="CC0099"/>
              </a:gs>
              <a:gs pos="100000">
                <a:srgbClr val="5E0047"/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PT" dirty="0"/>
          </a:p>
        </p:txBody>
      </p:sp>
      <p:sp>
        <p:nvSpPr>
          <p:cNvPr id="9" name="AutoShape 18"/>
          <p:cNvSpPr>
            <a:spLocks noChangeArrowheads="1"/>
          </p:cNvSpPr>
          <p:nvPr/>
        </p:nvSpPr>
        <p:spPr bwMode="auto">
          <a:xfrm>
            <a:off x="107505" y="3573016"/>
            <a:ext cx="648145" cy="360040"/>
          </a:xfrm>
          <a:prstGeom prst="rightArrow">
            <a:avLst>
              <a:gd name="adj1" fmla="val 50000"/>
              <a:gd name="adj2" fmla="val 39978"/>
            </a:avLst>
          </a:prstGeom>
          <a:gradFill rotWithShape="1">
            <a:gsLst>
              <a:gs pos="0">
                <a:srgbClr val="CC0099"/>
              </a:gs>
              <a:gs pos="100000">
                <a:srgbClr val="5E0047"/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PT" dirty="0"/>
          </a:p>
        </p:txBody>
      </p:sp>
      <p:sp>
        <p:nvSpPr>
          <p:cNvPr id="11" name="AutoShape 20"/>
          <p:cNvSpPr>
            <a:spLocks noChangeArrowheads="1"/>
          </p:cNvSpPr>
          <p:nvPr/>
        </p:nvSpPr>
        <p:spPr bwMode="auto">
          <a:xfrm flipV="1">
            <a:off x="55757" y="5286644"/>
            <a:ext cx="576063" cy="374604"/>
          </a:xfrm>
          <a:prstGeom prst="rightArrow">
            <a:avLst>
              <a:gd name="adj1" fmla="val 50000"/>
              <a:gd name="adj2" fmla="val 39803"/>
            </a:avLst>
          </a:prstGeom>
          <a:gradFill rotWithShape="1">
            <a:gsLst>
              <a:gs pos="0">
                <a:srgbClr val="CC0099"/>
              </a:gs>
              <a:gs pos="100000">
                <a:srgbClr val="5E0047"/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PT" dirty="0"/>
          </a:p>
        </p:txBody>
      </p:sp>
      <p:sp>
        <p:nvSpPr>
          <p:cNvPr id="12" name="AutoShape 21"/>
          <p:cNvSpPr>
            <a:spLocks noChangeArrowheads="1"/>
          </p:cNvSpPr>
          <p:nvPr/>
        </p:nvSpPr>
        <p:spPr bwMode="auto">
          <a:xfrm>
            <a:off x="899592" y="4806977"/>
            <a:ext cx="935931" cy="431800"/>
          </a:xfrm>
          <a:prstGeom prst="curvedRightArrow">
            <a:avLst>
              <a:gd name="adj1" fmla="val 20000"/>
              <a:gd name="adj2" fmla="val 40000"/>
              <a:gd name="adj3" fmla="val 4867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PT" dirty="0"/>
          </a:p>
        </p:txBody>
      </p:sp>
      <p:sp>
        <p:nvSpPr>
          <p:cNvPr id="13" name="AutoShape 20"/>
          <p:cNvSpPr>
            <a:spLocks noChangeArrowheads="1"/>
          </p:cNvSpPr>
          <p:nvPr/>
        </p:nvSpPr>
        <p:spPr bwMode="auto">
          <a:xfrm>
            <a:off x="107506" y="4293096"/>
            <a:ext cx="576062" cy="360040"/>
          </a:xfrm>
          <a:prstGeom prst="rightArrow">
            <a:avLst>
              <a:gd name="adj1" fmla="val 50000"/>
              <a:gd name="adj2" fmla="val 39803"/>
            </a:avLst>
          </a:prstGeom>
          <a:gradFill rotWithShape="1">
            <a:gsLst>
              <a:gs pos="0">
                <a:srgbClr val="CC0099"/>
              </a:gs>
              <a:gs pos="100000">
                <a:srgbClr val="5E0047"/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PT" dirty="0"/>
          </a:p>
        </p:txBody>
      </p:sp>
      <p:cxnSp>
        <p:nvCxnSpPr>
          <p:cNvPr id="15" name="Conector de seta reta 14"/>
          <p:cNvCxnSpPr/>
          <p:nvPr/>
        </p:nvCxnSpPr>
        <p:spPr>
          <a:xfrm>
            <a:off x="5580112" y="3050877"/>
            <a:ext cx="360040" cy="197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>
            <a:off x="5400092" y="3248819"/>
            <a:ext cx="5400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8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5" y="0"/>
            <a:ext cx="8640959" cy="980728"/>
          </a:xfrm>
          <a:solidFill>
            <a:srgbClr val="CC99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pt-PT" sz="28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467600" cy="4176464"/>
          </a:xfrm>
        </p:spPr>
        <p:txBody>
          <a:bodyPr>
            <a:normAutofit/>
          </a:bodyPr>
          <a:lstStyle/>
          <a:p>
            <a:pPr>
              <a:buNone/>
            </a:pPr>
            <a:endParaRPr lang="pt-PT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pPr>
              <a:buNone/>
            </a:pPr>
            <a:endParaRPr lang="pt-PT" dirty="0">
              <a:solidFill>
                <a:srgbClr val="7030A0"/>
              </a:solidFill>
              <a:latin typeface="Times New Roman" pitchFamily="18" charset="0"/>
            </a:endParaRPr>
          </a:p>
          <a:p>
            <a:pPr>
              <a:buNone/>
            </a:pPr>
            <a:endParaRPr lang="pt-PT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pPr algn="ctr">
              <a:buNone/>
            </a:pPr>
            <a:r>
              <a:rPr lang="pt-PT" sz="4000" b="1" dirty="0" smtClean="0">
                <a:latin typeface="Times New Roman" pitchFamily="18" charset="0"/>
              </a:rPr>
              <a:t>Podem </a:t>
            </a:r>
            <a:r>
              <a:rPr lang="pt-PT" sz="4000" b="1" dirty="0">
                <a:latin typeface="Times New Roman" pitchFamily="18" charset="0"/>
              </a:rPr>
              <a:t>estes dois tipos de </a:t>
            </a:r>
            <a:r>
              <a:rPr lang="pt-PT" sz="4000" b="1" dirty="0" smtClean="0">
                <a:latin typeface="Times New Roman" pitchFamily="18" charset="0"/>
              </a:rPr>
              <a:t>processos coexistir </a:t>
            </a:r>
            <a:r>
              <a:rPr lang="pt-PT" sz="4000" b="1" dirty="0">
                <a:latin typeface="Times New Roman" pitchFamily="18" charset="0"/>
              </a:rPr>
              <a:t>em paralelo?</a:t>
            </a:r>
          </a:p>
          <a:p>
            <a:pPr marL="0" indent="0" algn="ctr">
              <a:buNone/>
            </a:pPr>
            <a:endParaRPr lang="pt-PT" sz="4000" b="1" dirty="0"/>
          </a:p>
        </p:txBody>
      </p:sp>
      <p:pic>
        <p:nvPicPr>
          <p:cNvPr id="4" name="Picture 1" descr="logo_m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6237312"/>
            <a:ext cx="2448272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699792" y="6429820"/>
            <a:ext cx="597666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b="1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.,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Porto,  8.Junho.2013                             Direção-Geral 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499992" y="1124745"/>
            <a:ext cx="3888432" cy="646331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PT" b="1" i="1" dirty="0">
                <a:latin typeface="Times New Roman" pitchFamily="18" charset="0"/>
              </a:rPr>
              <a:t>Processo crime/civil</a:t>
            </a:r>
          </a:p>
          <a:p>
            <a:pPr algn="ctr"/>
            <a:r>
              <a:rPr lang="pt-PT" b="1" i="1" dirty="0">
                <a:latin typeface="Times New Roman" pitchFamily="18" charset="0"/>
              </a:rPr>
              <a:t>Subtração vs. rapto</a:t>
            </a:r>
            <a:r>
              <a:rPr lang="pt-PT" b="1" i="1" dirty="0"/>
              <a:t> </a:t>
            </a:r>
            <a:endParaRPr lang="pt-PT" b="1" i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88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5" y="0"/>
            <a:ext cx="8640959" cy="980728"/>
          </a:xfrm>
          <a:solidFill>
            <a:srgbClr val="CC99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pt-PT" sz="2800" b="1" i="1" dirty="0">
                <a:solidFill>
                  <a:schemeClr val="tx1"/>
                </a:solidFill>
                <a:latin typeface="Baskerville Old Face" pitchFamily="18" charset="0"/>
              </a:rPr>
              <a:t>A Intervenção das Autoridades Centrais</a:t>
            </a:r>
            <a:endParaRPr lang="pt-PT" dirty="0">
              <a:latin typeface="Baskerville Old Face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467600" cy="417646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80000"/>
              </a:lnSpc>
              <a:buNone/>
              <a:defRPr/>
            </a:pPr>
            <a:endParaRPr lang="pt-PT" sz="5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pt-PT" sz="5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Sim!</a:t>
            </a:r>
          </a:p>
          <a:p>
            <a:pPr marL="0" indent="0" algn="ctr">
              <a:lnSpc>
                <a:spcPct val="120000"/>
              </a:lnSpc>
              <a:buNone/>
              <a:defRPr/>
            </a:pPr>
            <a:r>
              <a:rPr lang="pt-PT" sz="2800" dirty="0" smtClean="0">
                <a:latin typeface="Book Antiqua" pitchFamily="18" charset="0"/>
              </a:rPr>
              <a:t>Ambos </a:t>
            </a:r>
            <a:r>
              <a:rPr lang="pt-PT" sz="2800" dirty="0">
                <a:latin typeface="Book Antiqua" pitchFamily="18" charset="0"/>
              </a:rPr>
              <a:t>os processos visam proteger o direito </a:t>
            </a:r>
            <a:r>
              <a:rPr lang="pt-PT" sz="2800" dirty="0" smtClean="0">
                <a:latin typeface="Book Antiqua" pitchFamily="18" charset="0"/>
              </a:rPr>
              <a:t>de</a:t>
            </a:r>
          </a:p>
          <a:p>
            <a:pPr marL="0" indent="0" algn="just">
              <a:lnSpc>
                <a:spcPct val="120000"/>
              </a:lnSpc>
              <a:buNone/>
              <a:defRPr/>
            </a:pPr>
            <a:r>
              <a:rPr lang="pt-PT" sz="2800" dirty="0" smtClean="0">
                <a:latin typeface="Book Antiqua" pitchFamily="18" charset="0"/>
              </a:rPr>
              <a:t>quem </a:t>
            </a:r>
            <a:r>
              <a:rPr lang="pt-PT" sz="2800" dirty="0">
                <a:latin typeface="Book Antiqua" pitchFamily="18" charset="0"/>
              </a:rPr>
              <a:t>detém </a:t>
            </a:r>
            <a:r>
              <a:rPr lang="pt-PT" sz="2800" dirty="0" smtClean="0">
                <a:latin typeface="Book Antiqua" pitchFamily="18" charset="0"/>
              </a:rPr>
              <a:t>o exercício </a:t>
            </a:r>
            <a:r>
              <a:rPr lang="pt-PT" sz="2800" dirty="0">
                <a:latin typeface="Book Antiqua" pitchFamily="18" charset="0"/>
              </a:rPr>
              <a:t>das responsabilidades parentais sobre </a:t>
            </a:r>
            <a:r>
              <a:rPr lang="pt-PT" sz="2800" dirty="0" smtClean="0">
                <a:latin typeface="Book Antiqua" pitchFamily="18" charset="0"/>
              </a:rPr>
              <a:t>a criança/jovem </a:t>
            </a:r>
            <a:r>
              <a:rPr lang="pt-PT" sz="2800" dirty="0">
                <a:latin typeface="Book Antiqua" pitchFamily="18" charset="0"/>
              </a:rPr>
              <a:t>deslocada ou retida ilicitamente.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pt-PT" sz="1800" dirty="0">
              <a:latin typeface="Book Antiqua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pt-PT" sz="1800" dirty="0">
              <a:latin typeface="Book Antiqua" pitchFamily="18" charset="0"/>
            </a:endParaRP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pt-PT" dirty="0">
                <a:latin typeface="Book Antiqua" pitchFamily="18" charset="0"/>
              </a:rPr>
              <a:t>O facto de um(a) progenitor(a), ou outro familiar </a:t>
            </a:r>
            <a:r>
              <a:rPr lang="pt-PT" dirty="0" smtClean="0">
                <a:latin typeface="Book Antiqua" pitchFamily="18" charset="0"/>
              </a:rPr>
              <a:t>deslocar </a:t>
            </a:r>
            <a:r>
              <a:rPr lang="pt-PT" dirty="0">
                <a:latin typeface="Book Antiqua" pitchFamily="18" charset="0"/>
              </a:rPr>
              <a:t>ou reter uma criança, nada impede que, </a:t>
            </a:r>
            <a:r>
              <a:rPr lang="pt-PT" dirty="0" smtClean="0">
                <a:latin typeface="Book Antiqua" pitchFamily="18" charset="0"/>
              </a:rPr>
              <a:t>em </a:t>
            </a:r>
            <a:r>
              <a:rPr lang="pt-PT" dirty="0">
                <a:latin typeface="Book Antiqua" pitchFamily="18" charset="0"/>
              </a:rPr>
              <a:t>simultâneo, seja acionado o pedido de </a:t>
            </a:r>
            <a:r>
              <a:rPr lang="pt-PT" dirty="0" smtClean="0">
                <a:latin typeface="Book Antiqua" pitchFamily="18" charset="0"/>
              </a:rPr>
              <a:t>regresso </a:t>
            </a:r>
            <a:r>
              <a:rPr lang="pt-PT" dirty="0">
                <a:latin typeface="Book Antiqua" pitchFamily="18" charset="0"/>
              </a:rPr>
              <a:t>ao Estado onde a criança se encontra e/ou seja apresentada queixa crime por subtração de menor.</a:t>
            </a:r>
            <a:endParaRPr lang="pt-PT" dirty="0"/>
          </a:p>
          <a:p>
            <a:pPr marL="0" indent="0">
              <a:buNone/>
            </a:pPr>
            <a:endParaRPr lang="pt-PT" dirty="0"/>
          </a:p>
        </p:txBody>
      </p:sp>
      <p:pic>
        <p:nvPicPr>
          <p:cNvPr id="4" name="Picture 1" descr="logo_m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6237312"/>
            <a:ext cx="2448272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699792" y="6429821"/>
            <a:ext cx="604867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b="1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.,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Porto,  8.Junho.2013                             Direção-Geral 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499992" y="1124745"/>
            <a:ext cx="3888432" cy="646331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PT" b="1" i="1" dirty="0">
                <a:latin typeface="Times New Roman" pitchFamily="18" charset="0"/>
              </a:rPr>
              <a:t>Processo crime/civil</a:t>
            </a:r>
          </a:p>
          <a:p>
            <a:pPr algn="ctr"/>
            <a:r>
              <a:rPr lang="pt-PT" b="1" i="1" dirty="0">
                <a:latin typeface="Times New Roman" pitchFamily="18" charset="0"/>
              </a:rPr>
              <a:t>Subtração vs. rapto</a:t>
            </a:r>
            <a:r>
              <a:rPr lang="pt-PT" b="1" i="1" dirty="0"/>
              <a:t> </a:t>
            </a:r>
            <a:endParaRPr lang="pt-PT" b="1" i="1" dirty="0">
              <a:latin typeface="Book Antiqua" pitchFamily="18" charset="0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115616" y="1158461"/>
            <a:ext cx="2664296" cy="1262427"/>
          </a:xfrm>
          <a:prstGeom prst="curvedDownArrow">
            <a:avLst>
              <a:gd name="adj1" fmla="val 43700"/>
              <a:gd name="adj2" fmla="val 87401"/>
              <a:gd name="adj3" fmla="val 33333"/>
            </a:avLst>
          </a:prstGeom>
          <a:gradFill rotWithShape="1">
            <a:gsLst>
              <a:gs pos="0">
                <a:srgbClr val="5E0047"/>
              </a:gs>
              <a:gs pos="50000">
                <a:srgbClr val="CC0099"/>
              </a:gs>
              <a:gs pos="100000">
                <a:srgbClr val="5E0047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4388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5" y="0"/>
            <a:ext cx="8640959" cy="980728"/>
          </a:xfrm>
          <a:solidFill>
            <a:srgbClr val="CC99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pt-PT" sz="28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467600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endParaRPr lang="pt-PT" dirty="0" smtClean="0"/>
          </a:p>
          <a:p>
            <a:pPr marL="0" indent="0" algn="ctr">
              <a:buNone/>
            </a:pPr>
            <a:r>
              <a:rPr lang="pt-PT" b="1" dirty="0" smtClean="0">
                <a:solidFill>
                  <a:srgbClr val="000066"/>
                </a:solidFill>
              </a:rPr>
              <a:t>MUITO OBRIGADA PELA VOSSA ATENÇÃO!</a:t>
            </a:r>
          </a:p>
          <a:p>
            <a:pPr marL="0" indent="0" algn="ctr">
              <a:buNone/>
            </a:pPr>
            <a:endParaRPr lang="pt-PT" b="1" dirty="0" smtClean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pt-PT" b="1" dirty="0" smtClean="0">
                <a:solidFill>
                  <a:srgbClr val="CC00FF"/>
                </a:solidFill>
                <a:hlinkClick r:id="rId2"/>
              </a:rPr>
              <a:t>WWW.DGRS.MJ.PT</a:t>
            </a:r>
            <a:endParaRPr lang="pt-PT" b="1" dirty="0" smtClean="0">
              <a:solidFill>
                <a:srgbClr val="CC00FF"/>
              </a:solidFill>
            </a:endParaRPr>
          </a:p>
          <a:p>
            <a:pPr marL="0" indent="0" algn="ctr">
              <a:buNone/>
            </a:pPr>
            <a:r>
              <a:rPr lang="pt-PT" b="1" dirty="0" smtClean="0">
                <a:solidFill>
                  <a:srgbClr val="CC00FF"/>
                </a:solidFill>
                <a:hlinkClick r:id="rId3"/>
              </a:rPr>
              <a:t>CORREIO.DGRS@DGRS.MJ.PT</a:t>
            </a:r>
            <a:r>
              <a:rPr lang="pt-PT" b="1" dirty="0" smtClean="0">
                <a:solidFill>
                  <a:srgbClr val="CC00FF"/>
                </a:solidFill>
              </a:rPr>
              <a:t> </a:t>
            </a:r>
            <a:endParaRPr lang="pt-PT" b="1" dirty="0">
              <a:solidFill>
                <a:srgbClr val="CC00FF"/>
              </a:solidFill>
            </a:endParaRPr>
          </a:p>
        </p:txBody>
      </p:sp>
      <p:pic>
        <p:nvPicPr>
          <p:cNvPr id="4" name="Picture 1" descr="logo_mj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6237312"/>
            <a:ext cx="2448272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699792" y="6429820"/>
            <a:ext cx="590465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b="1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.,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Porto,  8.Junho.2013                             Direção-Geral 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499992" y="1124745"/>
            <a:ext cx="3888432" cy="646331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PT" b="1" i="1" dirty="0">
                <a:latin typeface="Book Antiqua" pitchFamily="18" charset="0"/>
              </a:rPr>
              <a:t>Casos Práticos</a:t>
            </a:r>
          </a:p>
          <a:p>
            <a:pPr algn="ctr"/>
            <a:r>
              <a:rPr lang="pt-PT" b="1" i="1" dirty="0">
                <a:latin typeface="Book Antiqua" pitchFamily="18" charset="0"/>
              </a:rPr>
              <a:t>(Regresso e Promoção e Proteção)</a:t>
            </a:r>
          </a:p>
        </p:txBody>
      </p:sp>
    </p:spTree>
    <p:extLst>
      <p:ext uri="{BB962C8B-B14F-4D97-AF65-F5344CB8AC3E}">
        <p14:creationId xmlns:p14="http://schemas.microsoft.com/office/powerpoint/2010/main" val="404388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8568952" cy="908720"/>
          </a:xfrm>
          <a:solidFill>
            <a:srgbClr val="CC99FF"/>
          </a:solidFill>
          <a:effectLst/>
        </p:spPr>
        <p:txBody>
          <a:bodyPr/>
          <a:lstStyle/>
          <a:p>
            <a:pPr algn="ctr"/>
            <a:r>
              <a:rPr lang="pt-PT" sz="28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3816424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70000"/>
              </a:lnSpc>
              <a:buNone/>
            </a:pPr>
            <a:r>
              <a:rPr lang="pt-PT" b="1" dirty="0">
                <a:latin typeface="Book Antiqua" pitchFamily="18" charset="0"/>
              </a:rPr>
              <a:t>O que é uma Autoridade Central?</a:t>
            </a:r>
          </a:p>
          <a:p>
            <a:pPr algn="just">
              <a:lnSpc>
                <a:spcPct val="70000"/>
              </a:lnSpc>
              <a:buNone/>
            </a:pPr>
            <a:endParaRPr lang="pt-PT" sz="1800" b="1" dirty="0">
              <a:latin typeface="Book Antiqua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pt-PT" b="1" dirty="0">
                <a:latin typeface="Book Antiqua" pitchFamily="18" charset="0"/>
              </a:rPr>
              <a:t>É a entidade, designada pelo Estado Contratante, a quem incumbe colaborar com as outras autoridades (judiciais e/ou administrativas) do Estado, tendo em vista o cumprimento das obrigações que lhe são impostas por um determinado instrumento internacional. </a:t>
            </a:r>
          </a:p>
          <a:p>
            <a:pPr algn="just">
              <a:lnSpc>
                <a:spcPct val="115000"/>
              </a:lnSpc>
              <a:buNone/>
            </a:pPr>
            <a:endParaRPr lang="pt-PT" b="1" dirty="0">
              <a:latin typeface="Book Antiqua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pt-PT" b="1" dirty="0">
                <a:latin typeface="Book Antiqua" pitchFamily="18" charset="0"/>
              </a:rPr>
              <a:t>A uma Autoridade Central compete também cooperar com </a:t>
            </a:r>
            <a:r>
              <a:rPr lang="pt-PT" b="1" dirty="0" smtClean="0">
                <a:latin typeface="Book Antiqua" pitchFamily="18" charset="0"/>
              </a:rPr>
              <a:t>as </a:t>
            </a:r>
            <a:r>
              <a:rPr lang="pt-PT" b="1" dirty="0">
                <a:latin typeface="Book Antiqua" pitchFamily="18" charset="0"/>
              </a:rPr>
              <a:t>suas congéneres no sentido de:</a:t>
            </a:r>
          </a:p>
          <a:p>
            <a:pPr algn="just">
              <a:lnSpc>
                <a:spcPct val="115000"/>
              </a:lnSpc>
              <a:buNone/>
            </a:pPr>
            <a:endParaRPr lang="pt-PT" b="1" dirty="0">
              <a:latin typeface="Book Antiqua" pitchFamily="18" charset="0"/>
            </a:endParaRPr>
          </a:p>
          <a:p>
            <a:pPr algn="just">
              <a:lnSpc>
                <a:spcPct val="115000"/>
              </a:lnSpc>
              <a:buNone/>
            </a:pPr>
            <a:r>
              <a:rPr lang="pt-PT" b="1" dirty="0">
                <a:latin typeface="Book Antiqua" pitchFamily="18" charset="0"/>
              </a:rPr>
              <a:t>	- Informar sobre a legislação e respectivos procedimentos nacionais;</a:t>
            </a:r>
          </a:p>
          <a:p>
            <a:pPr algn="just">
              <a:lnSpc>
                <a:spcPct val="115000"/>
              </a:lnSpc>
              <a:buNone/>
            </a:pPr>
            <a:r>
              <a:rPr lang="pt-PT" b="1" dirty="0">
                <a:latin typeface="Book Antiqua" pitchFamily="18" charset="0"/>
              </a:rPr>
              <a:t>	- Promover as comunicações com os tribunais; </a:t>
            </a:r>
          </a:p>
          <a:p>
            <a:pPr algn="just">
              <a:lnSpc>
                <a:spcPct val="115000"/>
              </a:lnSpc>
              <a:buClr>
                <a:schemeClr val="tx1"/>
              </a:buClr>
              <a:buNone/>
            </a:pPr>
            <a:r>
              <a:rPr lang="pt-PT" b="1" dirty="0">
                <a:latin typeface="Book Antiqua" pitchFamily="18" charset="0"/>
              </a:rPr>
              <a:t> 	- Assegurar a assistência aos titulares de um determinado direito.</a:t>
            </a:r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Retângulo 3"/>
          <p:cNvSpPr/>
          <p:nvPr/>
        </p:nvSpPr>
        <p:spPr>
          <a:xfrm>
            <a:off x="4932040" y="1340768"/>
            <a:ext cx="3672408" cy="338554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buClr>
                <a:srgbClr val="759AA5"/>
              </a:buClr>
              <a:buSzPct val="70000"/>
            </a:pPr>
            <a:r>
              <a:rPr lang="pt-PT" sz="1600" b="1" dirty="0" smtClean="0">
                <a:latin typeface="Book Antiqua" pitchFamily="18" charset="0"/>
              </a:rPr>
              <a:t>O </a:t>
            </a:r>
            <a:r>
              <a:rPr lang="pt-PT" sz="1600" b="1" dirty="0">
                <a:latin typeface="Book Antiqua" pitchFamily="18" charset="0"/>
              </a:rPr>
              <a:t>papel das Autoridades </a:t>
            </a:r>
            <a:r>
              <a:rPr lang="pt-PT" sz="1600" b="1" dirty="0" smtClean="0">
                <a:latin typeface="Book Antiqua" pitchFamily="18" charset="0"/>
              </a:rPr>
              <a:t>Centrais</a:t>
            </a:r>
            <a:endParaRPr lang="pt-PT" sz="2400" dirty="0">
              <a:solidFill>
                <a:prstClr val="black"/>
              </a:solidFill>
            </a:endParaRPr>
          </a:p>
        </p:txBody>
      </p:sp>
      <p:pic>
        <p:nvPicPr>
          <p:cNvPr id="5" name="Picture 1" descr="logo_m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6162675"/>
            <a:ext cx="1872208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2411760" y="6368116"/>
            <a:ext cx="583264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dirty="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., Porto, 8.Junho.2013 	Direção-Geral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92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0"/>
            <a:ext cx="8712968" cy="980728"/>
          </a:xfrm>
          <a:solidFill>
            <a:srgbClr val="CC99FF"/>
          </a:solidFill>
          <a:effectLst/>
        </p:spPr>
        <p:txBody>
          <a:bodyPr/>
          <a:lstStyle/>
          <a:p>
            <a:pPr algn="ctr"/>
            <a:r>
              <a:rPr lang="pt-PT" sz="32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pic>
        <p:nvPicPr>
          <p:cNvPr id="4" name="Picture 1" descr="logo_mj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65304"/>
            <a:ext cx="2376264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699792" y="6402562"/>
            <a:ext cx="604867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dirty="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., Porto, 8.Junho.2013                    Direção-Geral 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211960" y="1124744"/>
            <a:ext cx="4536504" cy="646331"/>
          </a:xfrm>
          <a:prstGeom prst="rect">
            <a:avLst/>
          </a:prstGeom>
          <a:solidFill>
            <a:srgbClr val="CCCC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PT" b="1" dirty="0">
                <a:latin typeface="Book Antiqua" pitchFamily="18" charset="0"/>
              </a:rPr>
              <a:t>Os Instrumentos Internacionais - </a:t>
            </a:r>
            <a:r>
              <a:rPr lang="pt-PT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H80; Regulamento (CE) n.º 2201/2003 e H96 </a:t>
            </a:r>
          </a:p>
        </p:txBody>
      </p:sp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3708783951"/>
              </p:ext>
            </p:extLst>
          </p:nvPr>
        </p:nvGraphicFramePr>
        <p:xfrm>
          <a:off x="250825" y="1989138"/>
          <a:ext cx="7345363" cy="4103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tângulo 8"/>
          <p:cNvSpPr/>
          <p:nvPr/>
        </p:nvSpPr>
        <p:spPr>
          <a:xfrm>
            <a:off x="3347863" y="2492897"/>
            <a:ext cx="11521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400" b="1" dirty="0">
                <a:latin typeface="Book Antiqua" pitchFamily="18" charset="0"/>
              </a:rPr>
              <a:t>Convenção da </a:t>
            </a:r>
          </a:p>
          <a:p>
            <a:pPr algn="ctr"/>
            <a:r>
              <a:rPr lang="pt-PT" sz="1400" b="1" dirty="0">
                <a:latin typeface="Book Antiqua" pitchFamily="18" charset="0"/>
              </a:rPr>
              <a:t>Haia de 1980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339751" y="4518412"/>
            <a:ext cx="12961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b="1" dirty="0">
                <a:latin typeface="Book Antiqua" pitchFamily="18" charset="0"/>
              </a:rPr>
              <a:t>Regulamento (CE) n.º 2201/2003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4355976" y="4518412"/>
            <a:ext cx="13338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b="1" dirty="0">
                <a:latin typeface="Book Antiqua" pitchFamily="18" charset="0"/>
              </a:rPr>
              <a:t>Convenção </a:t>
            </a:r>
            <a:endParaRPr lang="pt-PT" sz="1400" b="1" dirty="0" smtClean="0">
              <a:latin typeface="Book Antiqua" pitchFamily="18" charset="0"/>
            </a:endParaRPr>
          </a:p>
          <a:p>
            <a:pPr algn="ctr"/>
            <a:r>
              <a:rPr lang="pt-PT" sz="1400" b="1" dirty="0" smtClean="0">
                <a:latin typeface="Book Antiqua" pitchFamily="18" charset="0"/>
              </a:rPr>
              <a:t>da </a:t>
            </a:r>
          </a:p>
          <a:p>
            <a:r>
              <a:rPr lang="pt-PT" sz="1400" b="1" dirty="0" smtClean="0">
                <a:latin typeface="Book Antiqua" pitchFamily="18" charset="0"/>
              </a:rPr>
              <a:t>Haia </a:t>
            </a:r>
            <a:r>
              <a:rPr lang="pt-PT" sz="1400" b="1" dirty="0">
                <a:latin typeface="Book Antiqua" pitchFamily="18" charset="0"/>
              </a:rPr>
              <a:t>de 1996</a:t>
            </a:r>
          </a:p>
        </p:txBody>
      </p:sp>
    </p:spTree>
    <p:extLst>
      <p:ext uri="{BB962C8B-B14F-4D97-AF65-F5344CB8AC3E}">
        <p14:creationId xmlns:p14="http://schemas.microsoft.com/office/powerpoint/2010/main" val="255046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8568952" cy="980728"/>
          </a:xfrm>
          <a:solidFill>
            <a:srgbClr val="CC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pt-PT" sz="32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928872"/>
            <a:ext cx="7467600" cy="4452455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55000"/>
              </a:lnSpc>
              <a:spcBef>
                <a:spcPct val="25000"/>
              </a:spcBef>
              <a:buNone/>
            </a:pPr>
            <a:r>
              <a:rPr lang="pt-PT" dirty="0">
                <a:latin typeface="Book Antiqua" pitchFamily="18" charset="0"/>
              </a:rPr>
              <a:t>A </a:t>
            </a:r>
            <a:r>
              <a:rPr lang="pt-PT" b="1" dirty="0">
                <a:latin typeface="Book Antiqua" pitchFamily="18" charset="0"/>
              </a:rPr>
              <a:t>deslocação ou retenção ilícita de uma criança</a:t>
            </a:r>
            <a:r>
              <a:rPr lang="pt-PT" dirty="0">
                <a:latin typeface="Book Antiqua" pitchFamily="18" charset="0"/>
              </a:rPr>
              <a:t> ocorre quando são violadas as responsabilidades parentais de um progenitor (entenda-se uma pessoa, instituição ou organismo) quer tenham sido atribuídas por decisão judicial ou administrativa, quer por  pleno direito ou, ainda, por  força de acordo vigente segundo o direito desse Estado. </a:t>
            </a:r>
          </a:p>
          <a:p>
            <a:pPr marL="0" indent="0">
              <a:lnSpc>
                <a:spcPct val="155000"/>
              </a:lnSpc>
              <a:spcBef>
                <a:spcPct val="25000"/>
              </a:spcBef>
              <a:buNone/>
            </a:pPr>
            <a:endParaRPr lang="pt-PT" dirty="0">
              <a:latin typeface="Book Antiqua" pitchFamily="18" charset="0"/>
            </a:endParaRPr>
          </a:p>
          <a:p>
            <a:pPr marL="0" indent="0" algn="just">
              <a:lnSpc>
                <a:spcPct val="155000"/>
              </a:lnSpc>
              <a:spcBef>
                <a:spcPct val="25000"/>
              </a:spcBef>
              <a:buNone/>
            </a:pPr>
            <a:r>
              <a:rPr lang="pt-PT" dirty="0">
                <a:latin typeface="Book Antiqua" pitchFamily="18" charset="0"/>
              </a:rPr>
              <a:t>O </a:t>
            </a:r>
            <a:r>
              <a:rPr lang="pt-PT" u="sng" dirty="0">
                <a:latin typeface="Book Antiqua" pitchFamily="18" charset="0"/>
              </a:rPr>
              <a:t>principio do pedido é livre</a:t>
            </a:r>
            <a:r>
              <a:rPr lang="pt-PT" dirty="0">
                <a:latin typeface="Book Antiqua" pitchFamily="18" charset="0"/>
              </a:rPr>
              <a:t>, isto é, qualquer pessoa, instituição ou organismo  </a:t>
            </a:r>
            <a:r>
              <a:rPr lang="pt-PT" b="1" dirty="0">
                <a:latin typeface="Book Antiqua" pitchFamily="18" charset="0"/>
              </a:rPr>
              <a:t>desde que titular</a:t>
            </a:r>
            <a:r>
              <a:rPr lang="pt-PT" dirty="0">
                <a:latin typeface="Book Antiqua" pitchFamily="18" charset="0"/>
              </a:rPr>
              <a:t> das responsabilidades parentais violadas, pode solicitar o regresso de uma criança/jovem </a:t>
            </a:r>
          </a:p>
          <a:p>
            <a:pPr marL="0" indent="0" algn="just">
              <a:lnSpc>
                <a:spcPct val="155000"/>
              </a:lnSpc>
              <a:spcBef>
                <a:spcPct val="25000"/>
              </a:spcBef>
              <a:buNone/>
            </a:pPr>
            <a:r>
              <a:rPr lang="pt-PT" dirty="0">
                <a:latin typeface="Book Antiqua" pitchFamily="18" charset="0"/>
              </a:rPr>
              <a:t>ou a organização ou  protecção do exercício efectivo do direito de visitas.</a:t>
            </a:r>
          </a:p>
          <a:p>
            <a:pPr marL="0" indent="0" algn="just">
              <a:lnSpc>
                <a:spcPct val="155000"/>
              </a:lnSpc>
              <a:spcBef>
                <a:spcPct val="25000"/>
              </a:spcBef>
              <a:buNone/>
            </a:pPr>
            <a:endParaRPr lang="pt-PT" dirty="0">
              <a:latin typeface="Book Antiqua" pitchFamily="18" charset="0"/>
            </a:endParaRPr>
          </a:p>
          <a:p>
            <a:pPr marL="0" indent="0" algn="just">
              <a:lnSpc>
                <a:spcPct val="155000"/>
              </a:lnSpc>
              <a:spcBef>
                <a:spcPct val="25000"/>
              </a:spcBef>
              <a:buNone/>
            </a:pPr>
            <a:r>
              <a:rPr lang="pt-PT" dirty="0">
                <a:latin typeface="Book Antiqua" pitchFamily="18" charset="0"/>
              </a:rPr>
              <a:t>Este tipo de processo tem </a:t>
            </a:r>
            <a:r>
              <a:rPr lang="pt-PT" u="sng" dirty="0">
                <a:latin typeface="Book Antiqua" pitchFamily="18" charset="0"/>
              </a:rPr>
              <a:t>carácter urgente</a:t>
            </a:r>
            <a:r>
              <a:rPr lang="pt-PT" dirty="0">
                <a:latin typeface="Book Antiqua" pitchFamily="18" charset="0"/>
              </a:rPr>
              <a:t>.</a:t>
            </a:r>
          </a:p>
          <a:p>
            <a:pPr marL="0" indent="0" algn="just">
              <a:lnSpc>
                <a:spcPct val="155000"/>
              </a:lnSpc>
              <a:spcBef>
                <a:spcPct val="25000"/>
              </a:spcBef>
            </a:pPr>
            <a:endParaRPr lang="pt-PT" dirty="0">
              <a:latin typeface="Book Antiqua" pitchFamily="18" charset="0"/>
            </a:endParaRPr>
          </a:p>
          <a:p>
            <a:pPr marL="0" indent="0" algn="just">
              <a:lnSpc>
                <a:spcPct val="155000"/>
              </a:lnSpc>
              <a:spcBef>
                <a:spcPct val="25000"/>
              </a:spcBef>
              <a:buNone/>
            </a:pPr>
            <a:r>
              <a:rPr lang="pt-PT" dirty="0">
                <a:latin typeface="Book Antiqua" pitchFamily="18" charset="0"/>
              </a:rPr>
              <a:t>Incumbe a cada Autoridade Central directa ou indirectamente providenciar pela tomada das medidas  necessárias para a protecção da criança (regresso/Dto. visitas), designadamente:</a:t>
            </a:r>
            <a:endParaRPr lang="pt-PT" sz="2800" dirty="0">
              <a:latin typeface="Book Antiqua" pitchFamily="18" charset="0"/>
            </a:endParaRPr>
          </a:p>
          <a:p>
            <a:pPr marL="0" indent="0">
              <a:buNone/>
            </a:pPr>
            <a:endParaRPr lang="pt-PT" dirty="0"/>
          </a:p>
        </p:txBody>
      </p:sp>
      <p:pic>
        <p:nvPicPr>
          <p:cNvPr id="4" name="Picture 1" descr="logo_m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6162675"/>
            <a:ext cx="2016224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555776" y="6510336"/>
            <a:ext cx="590465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dirty="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., Porto, 8.Junho.2013                             Direção-Geral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779912" y="1248494"/>
            <a:ext cx="4968552" cy="617605"/>
          </a:xfrm>
          <a:prstGeom prst="rect">
            <a:avLst/>
          </a:prstGeom>
          <a:solidFill>
            <a:srgbClr val="CCCC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PT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Regresso e Visitas </a:t>
            </a:r>
            <a:endParaRPr lang="pt-PT" sz="1600" b="1" i="1" dirty="0" smtClean="0"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PT" sz="1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H80</a:t>
            </a:r>
            <a:r>
              <a:rPr lang="pt-PT" sz="1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; Regulamento (CE) n.º 2201/2003 e CH96</a:t>
            </a:r>
          </a:p>
        </p:txBody>
      </p:sp>
    </p:spTree>
    <p:extLst>
      <p:ext uri="{BB962C8B-B14F-4D97-AF65-F5344CB8AC3E}">
        <p14:creationId xmlns:p14="http://schemas.microsoft.com/office/powerpoint/2010/main" val="193016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0"/>
            <a:ext cx="8640960" cy="908720"/>
          </a:xfrm>
          <a:solidFill>
            <a:srgbClr val="CC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pt-PT" sz="32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pic>
        <p:nvPicPr>
          <p:cNvPr id="4" name="Picture 1" descr="logo_m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6237313"/>
            <a:ext cx="2016223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267744" y="6460597"/>
            <a:ext cx="62646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dirty="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., Porto, 8.Junho.2013                                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Direção-Geral 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067944" y="1196753"/>
            <a:ext cx="4680520" cy="553998"/>
          </a:xfrm>
          <a:prstGeom prst="rect">
            <a:avLst/>
          </a:prstGeom>
          <a:solidFill>
            <a:srgbClr val="CCCC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PT" sz="15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Regresso e </a:t>
            </a:r>
            <a:r>
              <a:rPr lang="pt-PT" sz="15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Visitas</a:t>
            </a:r>
          </a:p>
          <a:p>
            <a:pPr algn="ctr">
              <a:defRPr/>
            </a:pPr>
            <a:r>
              <a:rPr lang="pt-PT" sz="15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H80</a:t>
            </a:r>
            <a:r>
              <a:rPr lang="pt-PT" sz="15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; Regulamento (CE) n.º 2201/2003 e CH96</a:t>
            </a:r>
          </a:p>
        </p:txBody>
      </p:sp>
      <p:pic>
        <p:nvPicPr>
          <p:cNvPr id="8" name="Picture 4" descr="arvor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52437"/>
            <a:ext cx="7467600" cy="4085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624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5" y="0"/>
            <a:ext cx="8640959" cy="980728"/>
          </a:xfrm>
          <a:solidFill>
            <a:srgbClr val="CC99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pt-PT" sz="28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pic>
        <p:nvPicPr>
          <p:cNvPr id="4" name="Picture 1" descr="logo_m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6237312"/>
            <a:ext cx="2448272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699792" y="6429820"/>
            <a:ext cx="597666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dirty="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., Porto, 8.Junho.2013                             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Direção-Geral 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499992" y="1124745"/>
            <a:ext cx="3888432" cy="646331"/>
          </a:xfrm>
          <a:prstGeom prst="rect">
            <a:avLst/>
          </a:prstGeom>
          <a:solidFill>
            <a:srgbClr val="CCCCFF"/>
          </a:solidFill>
          <a:ln>
            <a:solidFill>
              <a:srgbClr val="CCCC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PT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Colaboração</a:t>
            </a:r>
            <a:r>
              <a:rPr lang="pt-PT" b="1" i="1" dirty="0">
                <a:latin typeface="Book Antiqua" pitchFamily="18" charset="0"/>
              </a:rPr>
              <a:t> </a:t>
            </a:r>
            <a:r>
              <a:rPr lang="pt-PT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com outras Autoridades /Entidades Nacionais</a:t>
            </a:r>
          </a:p>
        </p:txBody>
      </p:sp>
      <p:grpSp>
        <p:nvGrpSpPr>
          <p:cNvPr id="11" name="Organization Chart 11"/>
          <p:cNvGrpSpPr>
            <a:grpSpLocks/>
          </p:cNvGrpSpPr>
          <p:nvPr/>
        </p:nvGrpSpPr>
        <p:grpSpPr bwMode="auto">
          <a:xfrm>
            <a:off x="971600" y="1988840"/>
            <a:ext cx="6768752" cy="3992563"/>
            <a:chOff x="1134" y="757"/>
            <a:chExt cx="6909" cy="1152"/>
          </a:xfrm>
        </p:grpSpPr>
        <p:cxnSp>
          <p:nvCxnSpPr>
            <p:cNvPr id="1066" name="_s1066"/>
            <p:cNvCxnSpPr>
              <a:cxnSpLocks noChangeShapeType="1"/>
              <a:stCxn id="20" idx="3"/>
              <a:endCxn id="12" idx="2"/>
            </p:cNvCxnSpPr>
            <p:nvPr/>
          </p:nvCxnSpPr>
          <p:spPr bwMode="auto">
            <a:xfrm flipV="1">
              <a:off x="4443" y="1045"/>
              <a:ext cx="146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7" name="_s1067"/>
            <p:cNvCxnSpPr>
              <a:cxnSpLocks noChangeShapeType="1"/>
              <a:stCxn id="19" idx="0"/>
              <a:endCxn id="12" idx="2"/>
            </p:cNvCxnSpPr>
            <p:nvPr/>
          </p:nvCxnSpPr>
          <p:spPr bwMode="auto">
            <a:xfrm rot="5400000" flipH="1">
              <a:off x="5813" y="-179"/>
              <a:ext cx="576" cy="3023"/>
            </a:xfrm>
            <a:prstGeom prst="bentConnector3">
              <a:avLst>
                <a:gd name="adj1" fmla="val 562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8" name="_s1068"/>
            <p:cNvCxnSpPr>
              <a:cxnSpLocks noChangeShapeType="1"/>
              <a:stCxn id="18" idx="0"/>
              <a:endCxn id="12" idx="2"/>
            </p:cNvCxnSpPr>
            <p:nvPr/>
          </p:nvCxnSpPr>
          <p:spPr bwMode="auto">
            <a:xfrm rot="5400000" flipH="1">
              <a:off x="5309" y="325"/>
              <a:ext cx="576" cy="2016"/>
            </a:xfrm>
            <a:prstGeom prst="bentConnector3">
              <a:avLst>
                <a:gd name="adj1" fmla="val 562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9" name="_s1069"/>
            <p:cNvCxnSpPr>
              <a:cxnSpLocks noChangeShapeType="1"/>
              <a:stCxn id="17" idx="0"/>
              <a:endCxn id="12" idx="2"/>
            </p:cNvCxnSpPr>
            <p:nvPr/>
          </p:nvCxnSpPr>
          <p:spPr bwMode="auto">
            <a:xfrm rot="5400000" flipH="1">
              <a:off x="4302" y="1332"/>
              <a:ext cx="576" cy="2"/>
            </a:xfrm>
            <a:prstGeom prst="bentConnector3">
              <a:avLst>
                <a:gd name="adj1" fmla="val 562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70" name="_s1070"/>
            <p:cNvCxnSpPr>
              <a:cxnSpLocks noChangeShapeType="1"/>
              <a:stCxn id="16" idx="0"/>
              <a:endCxn id="12" idx="2"/>
            </p:cNvCxnSpPr>
            <p:nvPr/>
          </p:nvCxnSpPr>
          <p:spPr bwMode="auto">
            <a:xfrm rot="5400000" flipH="1">
              <a:off x="4806" y="828"/>
              <a:ext cx="576" cy="1009"/>
            </a:xfrm>
            <a:prstGeom prst="bentConnector3">
              <a:avLst>
                <a:gd name="adj1" fmla="val 562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71" name="_s1071"/>
            <p:cNvCxnSpPr>
              <a:cxnSpLocks noChangeShapeType="1"/>
              <a:stCxn id="15" idx="0"/>
              <a:endCxn id="12" idx="2"/>
            </p:cNvCxnSpPr>
            <p:nvPr/>
          </p:nvCxnSpPr>
          <p:spPr bwMode="auto">
            <a:xfrm rot="16200000">
              <a:off x="3798" y="830"/>
              <a:ext cx="576" cy="1006"/>
            </a:xfrm>
            <a:prstGeom prst="bentConnector3">
              <a:avLst>
                <a:gd name="adj1" fmla="val 562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72" name="_s1072"/>
            <p:cNvCxnSpPr>
              <a:cxnSpLocks noChangeShapeType="1"/>
              <a:stCxn id="14" idx="0"/>
              <a:endCxn id="12" idx="2"/>
            </p:cNvCxnSpPr>
            <p:nvPr/>
          </p:nvCxnSpPr>
          <p:spPr bwMode="auto">
            <a:xfrm rot="16200000">
              <a:off x="3294" y="325"/>
              <a:ext cx="576" cy="2015"/>
            </a:xfrm>
            <a:prstGeom prst="bentConnector3">
              <a:avLst>
                <a:gd name="adj1" fmla="val 562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73" name="_s1073"/>
            <p:cNvCxnSpPr>
              <a:cxnSpLocks noChangeShapeType="1"/>
              <a:stCxn id="13" idx="0"/>
              <a:endCxn id="12" idx="2"/>
            </p:cNvCxnSpPr>
            <p:nvPr/>
          </p:nvCxnSpPr>
          <p:spPr bwMode="auto">
            <a:xfrm rot="16200000">
              <a:off x="2790" y="-178"/>
              <a:ext cx="576" cy="3022"/>
            </a:xfrm>
            <a:prstGeom prst="bentConnector3">
              <a:avLst>
                <a:gd name="adj1" fmla="val 562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_s1074"/>
            <p:cNvSpPr>
              <a:spLocks noChangeArrowheads="1"/>
            </p:cNvSpPr>
            <p:nvPr/>
          </p:nvSpPr>
          <p:spPr bwMode="auto">
            <a:xfrm>
              <a:off x="4156" y="75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</a:rPr>
                <a:t>Autoridade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</a:rPr>
                <a:t>Central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</a:rPr>
                <a:t>Portuguesa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</a:rPr>
                <a:t>Art.º 7.º CH80</a:t>
              </a:r>
            </a:p>
          </p:txBody>
        </p:sp>
        <p:sp>
          <p:nvSpPr>
            <p:cNvPr id="13" name="_s1075"/>
            <p:cNvSpPr>
              <a:spLocks noChangeArrowheads="1"/>
            </p:cNvSpPr>
            <p:nvPr/>
          </p:nvSpPr>
          <p:spPr bwMode="auto">
            <a:xfrm>
              <a:off x="1134" y="162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</a:rPr>
                <a:t>Tribunais</a:t>
              </a:r>
            </a:p>
          </p:txBody>
        </p:sp>
        <p:sp>
          <p:nvSpPr>
            <p:cNvPr id="14" name="_s1076"/>
            <p:cNvSpPr>
              <a:spLocks noChangeArrowheads="1"/>
            </p:cNvSpPr>
            <p:nvPr/>
          </p:nvSpPr>
          <p:spPr bwMode="auto">
            <a:xfrm>
              <a:off x="2142" y="162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</a:rPr>
                <a:t>DGAJ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</a:rPr>
                <a:t>Regulamento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</a:rPr>
                <a:t>(CE) n.º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</a:rPr>
                <a:t>1206/2001</a:t>
              </a:r>
            </a:p>
          </p:txBody>
        </p:sp>
        <p:sp>
          <p:nvSpPr>
            <p:cNvPr id="15" name="_s1077"/>
            <p:cNvSpPr>
              <a:spLocks noChangeArrowheads="1"/>
            </p:cNvSpPr>
            <p:nvPr/>
          </p:nvSpPr>
          <p:spPr bwMode="auto">
            <a:xfrm>
              <a:off x="3150" y="162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</a:rPr>
                <a:t>Policia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</a:rPr>
                <a:t>Judiciária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</a:rPr>
                <a:t>(BIAD)</a:t>
              </a:r>
            </a:p>
          </p:txBody>
        </p:sp>
        <p:sp>
          <p:nvSpPr>
            <p:cNvPr id="16" name="_s1078"/>
            <p:cNvSpPr>
              <a:spLocks noChangeArrowheads="1"/>
            </p:cNvSpPr>
            <p:nvPr/>
          </p:nvSpPr>
          <p:spPr bwMode="auto">
            <a:xfrm>
              <a:off x="5166" y="1621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</a:rPr>
                <a:t>Ponto de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</a:rPr>
                <a:t>Contacto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</a:rPr>
                <a:t>Português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</a:rPr>
                <a:t>(RJEMCC)</a:t>
              </a:r>
            </a:p>
          </p:txBody>
        </p:sp>
        <p:sp>
          <p:nvSpPr>
            <p:cNvPr id="17" name="_s1079"/>
            <p:cNvSpPr>
              <a:spLocks noChangeArrowheads="1"/>
            </p:cNvSpPr>
            <p:nvPr/>
          </p:nvSpPr>
          <p:spPr bwMode="auto">
            <a:xfrm>
              <a:off x="4158" y="162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mienne" pitchFamily="82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mienne" pitchFamily="82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</a:rPr>
                <a:t>Outras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</a:rPr>
                <a:t>Policias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</a:rPr>
                <a:t>(GNR/PSP)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mienne" pitchFamily="82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P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mienne" pitchFamily="82" charset="0"/>
              </a:endParaRPr>
            </a:p>
          </p:txBody>
        </p:sp>
        <p:sp>
          <p:nvSpPr>
            <p:cNvPr id="18" name="_s1080"/>
            <p:cNvSpPr>
              <a:spLocks noChangeArrowheads="1"/>
            </p:cNvSpPr>
            <p:nvPr/>
          </p:nvSpPr>
          <p:spPr bwMode="auto">
            <a:xfrm>
              <a:off x="6173" y="1621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</a:rPr>
                <a:t>Instituo da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</a:rPr>
                <a:t>Segurança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</a:rPr>
                <a:t>Social, I.P.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</a:rPr>
                <a:t>(Assistência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</a:rPr>
                <a:t>Judiciária)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mienne" pitchFamily="82" charset="0"/>
              </a:endParaRPr>
            </a:p>
          </p:txBody>
        </p:sp>
        <p:sp>
          <p:nvSpPr>
            <p:cNvPr id="19" name="_s1081"/>
            <p:cNvSpPr>
              <a:spLocks noChangeArrowheads="1"/>
            </p:cNvSpPr>
            <p:nvPr/>
          </p:nvSpPr>
          <p:spPr bwMode="auto">
            <a:xfrm>
              <a:off x="7180" y="1621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</a:rPr>
                <a:t>Outras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</a:rPr>
                <a:t>(CPCJ/DGPJ)</a:t>
              </a:r>
            </a:p>
          </p:txBody>
        </p:sp>
        <p:sp>
          <p:nvSpPr>
            <p:cNvPr id="20" name="_s1082"/>
            <p:cNvSpPr>
              <a:spLocks noChangeArrowheads="1"/>
            </p:cNvSpPr>
            <p:nvPr/>
          </p:nvSpPr>
          <p:spPr bwMode="auto">
            <a:xfrm>
              <a:off x="3582" y="1189"/>
              <a:ext cx="862" cy="2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</a:rPr>
                <a:t>Equipas da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</a:rPr>
                <a:t>DGRS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</a:rPr>
                <a:t>(Reposição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</a:rPr>
                <a:t>Voluntária/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</a:rPr>
                <a:t>Entrega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 Antiqua" pitchFamily="18" charset="0"/>
                </a:rPr>
                <a:t>da Criança)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58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0"/>
            <a:ext cx="8640960" cy="836712"/>
          </a:xfrm>
          <a:solidFill>
            <a:srgbClr val="CC99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pt-PT" sz="32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931224" cy="4320480"/>
          </a:xfrm>
          <a:ln>
            <a:noFill/>
          </a:ln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pt-PT" b="1" dirty="0">
                <a:latin typeface="Book Antiqua" pitchFamily="18" charset="0"/>
              </a:rPr>
              <a:t>Qualquer pedido deve conter: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endParaRPr lang="pt-PT" dirty="0">
              <a:latin typeface="Book Antiqua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pt-PT" dirty="0">
                <a:latin typeface="Book Antiqua" pitchFamily="18" charset="0"/>
              </a:rPr>
              <a:t>Formulário (</a:t>
            </a:r>
            <a:r>
              <a:rPr lang="pt-PT" dirty="0">
                <a:solidFill>
                  <a:schemeClr val="accent2"/>
                </a:solidFill>
                <a:latin typeface="Book Antiqua" pitchFamily="18" charset="0"/>
                <a:hlinkClick r:id="rId2"/>
              </a:rPr>
              <a:t>www.dgrs.mj.pt/</a:t>
            </a:r>
            <a:r>
              <a:rPr lang="pt-PT" dirty="0">
                <a:solidFill>
                  <a:schemeClr val="accent2">
                    <a:lumMod val="60000"/>
                    <a:lumOff val="40000"/>
                  </a:schemeClr>
                </a:solidFill>
                <a:latin typeface="Book Antiqua" pitchFamily="18" charset="0"/>
                <a:hlinkClick r:id="rId2"/>
              </a:rPr>
              <a:t>direito</a:t>
            </a:r>
            <a:r>
              <a:rPr lang="pt-PT" u="sng" dirty="0">
                <a:solidFill>
                  <a:schemeClr val="accent2"/>
                </a:solidFill>
                <a:latin typeface="Book Antiqua" pitchFamily="18" charset="0"/>
              </a:rPr>
              <a:t> </a:t>
            </a:r>
            <a:r>
              <a:rPr lang="pt-PT" u="sng" dirty="0" smtClean="0">
                <a:solidFill>
                  <a:schemeClr val="accent2"/>
                </a:solidFill>
                <a:latin typeface="Book Antiqua" pitchFamily="18" charset="0"/>
              </a:rPr>
              <a:t>da </a:t>
            </a:r>
            <a:r>
              <a:rPr lang="pt-PT" u="sng" dirty="0" smtClean="0">
                <a:solidFill>
                  <a:schemeClr val="accent2"/>
                </a:solidFill>
                <a:latin typeface="Book Antiqua" pitchFamily="18" charset="0"/>
              </a:rPr>
              <a:t>família/cooperação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pt-PT" u="sng" dirty="0" smtClean="0">
                <a:solidFill>
                  <a:schemeClr val="accent2"/>
                </a:solidFill>
                <a:latin typeface="Book Antiqua" pitchFamily="18" charset="0"/>
              </a:rPr>
              <a:t>internacional/formulários</a:t>
            </a:r>
            <a:r>
              <a:rPr lang="pt-PT" dirty="0" smtClean="0">
                <a:latin typeface="Book Antiqua" pitchFamily="18" charset="0"/>
              </a:rPr>
              <a:t>);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t-PT" dirty="0" smtClean="0">
                <a:latin typeface="Book Antiqua" pitchFamily="18" charset="0"/>
              </a:rPr>
              <a:t>A </a:t>
            </a:r>
            <a:r>
              <a:rPr lang="pt-PT" dirty="0">
                <a:latin typeface="Book Antiqua" pitchFamily="18" charset="0"/>
              </a:rPr>
              <a:t>identidade do </a:t>
            </a:r>
            <a:r>
              <a:rPr lang="pt-PT" dirty="0" smtClean="0">
                <a:latin typeface="Book Antiqua" pitchFamily="18" charset="0"/>
              </a:rPr>
              <a:t>requerente, do requerido </a:t>
            </a:r>
            <a:r>
              <a:rPr lang="pt-PT" dirty="0">
                <a:latin typeface="Book Antiqua" pitchFamily="18" charset="0"/>
              </a:rPr>
              <a:t>e da criança;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t-PT" dirty="0">
                <a:latin typeface="Book Antiqua" pitchFamily="18" charset="0"/>
              </a:rPr>
              <a:t>A causa de pedir;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t-PT" dirty="0">
                <a:latin typeface="Book Antiqua" pitchFamily="18" charset="0"/>
              </a:rPr>
              <a:t>A informação relativa à localização da criança (morada, </a:t>
            </a:r>
            <a:r>
              <a:rPr lang="pt-PT" dirty="0" smtClean="0">
                <a:latin typeface="Book Antiqua" pitchFamily="18" charset="0"/>
              </a:rPr>
              <a:t>nºs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dirty="0" smtClean="0">
                <a:latin typeface="Book Antiqua" pitchFamily="18" charset="0"/>
              </a:rPr>
              <a:t>de </a:t>
            </a:r>
            <a:r>
              <a:rPr lang="pt-PT" dirty="0">
                <a:latin typeface="Book Antiqua" pitchFamily="18" charset="0"/>
              </a:rPr>
              <a:t>telefone ou do trabalho do progenitor-raptor);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pt-PT" dirty="0" smtClean="0">
              <a:latin typeface="Book Antiqua" pitchFamily="18" charset="0"/>
            </a:endParaRPr>
          </a:p>
          <a:p>
            <a:pPr>
              <a:lnSpc>
                <a:spcPct val="80000"/>
              </a:lnSpc>
            </a:pPr>
            <a:endParaRPr lang="pt-PT" dirty="0">
              <a:latin typeface="Book Antiqua" pitchFamily="18" charset="0"/>
            </a:endParaRPr>
          </a:p>
          <a:p>
            <a:pPr marL="0" indent="0">
              <a:buNone/>
            </a:pPr>
            <a:endParaRPr lang="pt-PT" dirty="0"/>
          </a:p>
        </p:txBody>
      </p:sp>
      <p:pic>
        <p:nvPicPr>
          <p:cNvPr id="4" name="Picture 1" descr="logo_mj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6237312"/>
            <a:ext cx="2160240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339752" y="6381328"/>
            <a:ext cx="612068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</a:t>
            </a:r>
            <a:r>
              <a:rPr lang="pt-PT" sz="1100" dirty="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., Porto, 8.Junho.2013                                   Direção-Geral </a:t>
            </a:r>
            <a:r>
              <a:rPr lang="pt-PT" sz="11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de Reinserção e Serviços Prisionais </a:t>
            </a:r>
            <a:endParaRPr lang="pt-PT" sz="11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51520" y="980729"/>
            <a:ext cx="8352928" cy="646331"/>
          </a:xfrm>
          <a:prstGeom prst="rect">
            <a:avLst/>
          </a:prstGeom>
          <a:solidFill>
            <a:srgbClr val="CCC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PT" b="1" dirty="0">
                <a:latin typeface="Book Antiqua" pitchFamily="18" charset="0"/>
              </a:rPr>
              <a:t>Pedido de regresso e Pedido de organização/protecção do direito de visitas </a:t>
            </a:r>
          </a:p>
          <a:p>
            <a:pPr algn="ctr"/>
            <a:r>
              <a:rPr lang="pt-PT" b="1" dirty="0">
                <a:latin typeface="Book Antiqua" pitchFamily="18" charset="0"/>
              </a:rPr>
              <a:t>(</a:t>
            </a:r>
            <a:r>
              <a:rPr lang="pt-PT" b="1" i="1" dirty="0">
                <a:latin typeface="Book Antiqua" pitchFamily="18" charset="0"/>
              </a:rPr>
              <a:t>Elementos formais comuns</a:t>
            </a:r>
            <a:r>
              <a:rPr lang="pt-PT" b="1" dirty="0">
                <a:latin typeface="Book Antiqua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6333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0"/>
            <a:ext cx="8640960" cy="980728"/>
          </a:xfrm>
          <a:solidFill>
            <a:srgbClr val="CC99FF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 algn="ctr"/>
            <a:r>
              <a:rPr lang="pt-PT" sz="2800" b="1" i="1" dirty="0">
                <a:solidFill>
                  <a:schemeClr val="tx1"/>
                </a:solidFill>
                <a:latin typeface="Book Antiqua" pitchFamily="18" charset="0"/>
              </a:rPr>
              <a:t>A Intervenção das Autoridades Centrais</a:t>
            </a:r>
            <a:endParaRPr lang="pt-PT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940932"/>
            <a:ext cx="7920880" cy="453302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PT" b="1" dirty="0">
                <a:latin typeface="Book Antiqua" pitchFamily="18" charset="0"/>
              </a:rPr>
              <a:t>Qualquer pedido deve conter (Cont.):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t-PT" dirty="0" smtClean="0">
                <a:latin typeface="Book Antiqua" pitchFamily="18" charset="0"/>
              </a:rPr>
              <a:t>Cópia </a:t>
            </a:r>
            <a:r>
              <a:rPr lang="pt-PT" dirty="0">
                <a:latin typeface="Book Antiqua" pitchFamily="18" charset="0"/>
              </a:rPr>
              <a:t>certificada da decisão ou acordo sobre </a:t>
            </a:r>
            <a:r>
              <a:rPr lang="pt-PT" dirty="0" smtClean="0">
                <a:latin typeface="Book Antiqua" pitchFamily="18" charset="0"/>
              </a:rPr>
              <a:t>as Resp.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dirty="0" smtClean="0">
                <a:latin typeface="Book Antiqua" pitchFamily="18" charset="0"/>
              </a:rPr>
              <a:t>Parentais </a:t>
            </a:r>
            <a:r>
              <a:rPr lang="pt-PT" dirty="0">
                <a:latin typeface="Book Antiqua" pitchFamily="18" charset="0"/>
              </a:rPr>
              <a:t>da criança;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pt-PT" dirty="0">
                <a:latin typeface="Book Antiqua" pitchFamily="18" charset="0"/>
              </a:rPr>
              <a:t>Cópia certificada da p.i. que interpõe a ação </a:t>
            </a:r>
            <a:r>
              <a:rPr lang="pt-PT" dirty="0" smtClean="0">
                <a:latin typeface="Book Antiqua" pitchFamily="18" charset="0"/>
              </a:rPr>
              <a:t>de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dirty="0" smtClean="0">
                <a:latin typeface="Book Antiqua" pitchFamily="18" charset="0"/>
              </a:rPr>
              <a:t>alteração </a:t>
            </a:r>
            <a:r>
              <a:rPr lang="pt-PT" dirty="0">
                <a:latin typeface="Book Antiqua" pitchFamily="18" charset="0"/>
              </a:rPr>
              <a:t>das RP;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pt-PT" dirty="0">
                <a:latin typeface="Book Antiqua" pitchFamily="18" charset="0"/>
              </a:rPr>
              <a:t>Cópia da autorização de saída da(s) criança(s) de </a:t>
            </a:r>
            <a:r>
              <a:rPr lang="pt-PT" dirty="0" smtClean="0">
                <a:latin typeface="Book Antiqua" pitchFamily="18" charset="0"/>
              </a:rPr>
              <a:t>território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dirty="0" smtClean="0">
                <a:latin typeface="Book Antiqua" pitchFamily="18" charset="0"/>
              </a:rPr>
              <a:t>nacional</a:t>
            </a:r>
            <a:r>
              <a:rPr lang="pt-PT" dirty="0">
                <a:latin typeface="Book Antiqua" pitchFamily="18" charset="0"/>
              </a:rPr>
              <a:t>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pt-PT" dirty="0">
                <a:latin typeface="Book Antiqua" pitchFamily="18" charset="0"/>
              </a:rPr>
              <a:t>Fotografias do progenitor deslocante/retentor e da criança;</a:t>
            </a:r>
          </a:p>
          <a:p>
            <a:pPr marL="0" indent="0">
              <a:lnSpc>
                <a:spcPct val="150000"/>
              </a:lnSpc>
              <a:buNone/>
            </a:pPr>
            <a:endParaRPr lang="pt-PT" dirty="0"/>
          </a:p>
        </p:txBody>
      </p:sp>
      <p:sp>
        <p:nvSpPr>
          <p:cNvPr id="4" name="Retângulo 3"/>
          <p:cNvSpPr/>
          <p:nvPr/>
        </p:nvSpPr>
        <p:spPr>
          <a:xfrm>
            <a:off x="179512" y="1052736"/>
            <a:ext cx="8424936" cy="646331"/>
          </a:xfrm>
          <a:prstGeom prst="rect">
            <a:avLst/>
          </a:prstGeom>
          <a:solidFill>
            <a:srgbClr val="CCCCFF"/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pPr algn="ctr"/>
            <a:r>
              <a:rPr lang="pt-PT" b="1" dirty="0">
                <a:latin typeface="Book Antiqua" pitchFamily="18" charset="0"/>
              </a:rPr>
              <a:t>Pedido de regresso e Pedido de organização/protecção do direito de visitas </a:t>
            </a:r>
          </a:p>
          <a:p>
            <a:pPr algn="ctr"/>
            <a:r>
              <a:rPr lang="pt-PT" b="1" dirty="0">
                <a:latin typeface="Book Antiqua" pitchFamily="18" charset="0"/>
              </a:rPr>
              <a:t>(</a:t>
            </a:r>
            <a:r>
              <a:rPr lang="pt-PT" b="1" i="1" dirty="0">
                <a:latin typeface="Book Antiqua" pitchFamily="18" charset="0"/>
              </a:rPr>
              <a:t>Elementos formais comuns</a:t>
            </a:r>
            <a:r>
              <a:rPr lang="pt-PT" b="1" dirty="0">
                <a:latin typeface="Book Antiqua" pitchFamily="18" charset="0"/>
              </a:rPr>
              <a:t>)</a:t>
            </a:r>
          </a:p>
        </p:txBody>
      </p:sp>
      <p:pic>
        <p:nvPicPr>
          <p:cNvPr id="5" name="Picture 1" descr="logo_m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6237312"/>
            <a:ext cx="2160240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2411760" y="6468144"/>
            <a:ext cx="61926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pt-PT" sz="12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O.A., Porto, 8.Junho.2013       </a:t>
            </a:r>
            <a:r>
              <a:rPr lang="pt-PT" sz="1200" dirty="0" smtClean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                </a:t>
            </a:r>
            <a:r>
              <a:rPr lang="pt-PT" sz="1200" dirty="0">
                <a:solidFill>
                  <a:schemeClr val="accent6">
                    <a:lumMod val="10000"/>
                  </a:schemeClr>
                </a:solidFill>
                <a:latin typeface="Book Antiqua" pitchFamily="18" charset="0"/>
              </a:rPr>
              <a:t>Direção-Geral de Reinserção e Serviços Prisionais </a:t>
            </a:r>
            <a:endParaRPr lang="pt-PT" sz="1200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794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432</TotalTime>
  <Words>1939</Words>
  <Application>Microsoft Office PowerPoint</Application>
  <PresentationFormat>Apresentação na tela (4:3)</PresentationFormat>
  <Paragraphs>362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Balcão Envidraçado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  <vt:lpstr>A Intervenção das Autoridades Centrais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Intervenção das Autoridades Centrais</dc:title>
  <dc:creator>Natércia Fortunato</dc:creator>
  <cp:lastModifiedBy>Natércia Fortunato</cp:lastModifiedBy>
  <cp:revision>116</cp:revision>
  <dcterms:created xsi:type="dcterms:W3CDTF">2013-05-02T21:14:30Z</dcterms:created>
  <dcterms:modified xsi:type="dcterms:W3CDTF">2013-06-07T22:00:00Z</dcterms:modified>
</cp:coreProperties>
</file>